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5"/>
  </p:notesMasterIdLst>
  <p:handoutMasterIdLst>
    <p:handoutMasterId r:id="rId16"/>
  </p:handoutMasterIdLst>
  <p:sldIdLst>
    <p:sldId id="440" r:id="rId2"/>
    <p:sldId id="553" r:id="rId3"/>
    <p:sldId id="554" r:id="rId4"/>
    <p:sldId id="555" r:id="rId5"/>
    <p:sldId id="561" r:id="rId6"/>
    <p:sldId id="564" r:id="rId7"/>
    <p:sldId id="556" r:id="rId8"/>
    <p:sldId id="557" r:id="rId9"/>
    <p:sldId id="565" r:id="rId10"/>
    <p:sldId id="558" r:id="rId11"/>
    <p:sldId id="563" r:id="rId12"/>
    <p:sldId id="560" r:id="rId13"/>
    <p:sldId id="559" r:id="rId14"/>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87" d="100"/>
          <a:sy n="87" d="100"/>
        </p:scale>
        <p:origin x="1392" y="96"/>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7/10/2025 3:06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7/10/2025 3:06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7/10/2025 3:06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7/10/2025 3:06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12</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a:t>
            </a:r>
            <a:r>
              <a:rPr lang="ja-JP" altLang="en-US" sz="2400">
                <a:solidFill>
                  <a:schemeClr val="bg1"/>
                </a:solidFill>
                <a:latin typeface="Arial" panose="020B0604020202020204" pitchFamily="34" charset="0"/>
                <a:ea typeface="ＭＳ Ｐゴシック" panose="020B0600070205080204" pitchFamily="50" charset="-128"/>
                <a:cs typeface="Arial" panose="020B0604020202020204" pitchFamily="34" charset="0"/>
              </a:rPr>
              <a:t>「</a:t>
            </a:r>
            <a:r>
              <a:rPr lang="ja-JP" altLang="en-US" sz="2400" smtClean="0">
                <a:solidFill>
                  <a:schemeClr val="bg1"/>
                </a:solidFill>
                <a:latin typeface="Arial" panose="020B0604020202020204" pitchFamily="34" charset="0"/>
                <a:ea typeface="ＭＳ Ｐゴシック" panose="020B0600070205080204" pitchFamily="50" charset="-128"/>
                <a:cs typeface="Arial" panose="020B0604020202020204" pitchFamily="34" charset="0"/>
              </a:rPr>
              <a:t>在宅型」</a:t>
            </a:r>
            <a:endPar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8</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a:solidFill>
                  <a:schemeClr val="tx1"/>
                </a:solidFill>
                <a:latin typeface="Arial" panose="020B0604020202020204" pitchFamily="34" charset="0"/>
                <a:ea typeface="ＭＳ Ｐゴシック" panose="020B0600070205080204" pitchFamily="50" charset="-128"/>
              </a:rPr>
              <a:t>　</a:t>
            </a:r>
            <a:r>
              <a:rPr lang="ja-JP" altLang="en-US" dirty="0">
                <a:solidFill>
                  <a:schemeClr val="tx1"/>
                </a:solidFill>
                <a:latin typeface="Arial" panose="020B0604020202020204" pitchFamily="34" charset="0"/>
                <a:ea typeface="ＭＳ Ｐゴシック" panose="020B0600070205080204" pitchFamily="50" charset="-128"/>
              </a:rPr>
              <a:t>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3377009074"/>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a:t>
                      </a:r>
                      <a:r>
                        <a:rPr kumimoji="1" lang="en-US" altLang="ja-JP" sz="1400" dirty="0"/>
                        <a:t>5</a:t>
                      </a:r>
                      <a:r>
                        <a:rPr kumimoji="1" lang="ja-JP" altLang="en-US" sz="1400" dirty="0"/>
                        <a:t>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3983568848"/>
              </p:ext>
            </p:extLst>
          </p:nvPr>
        </p:nvGraphicFramePr>
        <p:xfrm>
          <a:off x="432262" y="1371605"/>
          <a:ext cx="9051462" cy="4823065"/>
        </p:xfrm>
        <a:graphic>
          <a:graphicData uri="http://schemas.openxmlformats.org/drawingml/2006/table">
            <a:tbl>
              <a:tblPr firstCol="1">
                <a:tableStyleId>{21E4AEA4-8DFA-4A89-87EB-49C32662AFE0}</a:tableStyleId>
              </a:tblPr>
              <a:tblGrid>
                <a:gridCol w="1099048">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30531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30531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30531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30531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30531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30531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30531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30531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a:solidFill>
                            <a:schemeClr val="lt1"/>
                          </a:solidFill>
                          <a:latin typeface="+mn-lt"/>
                          <a:ea typeface="+mn-ea"/>
                          <a:cs typeface="+mn-cs"/>
                        </a:rPr>
                        <a:t>郵便番号</a:t>
                      </a:r>
                      <a:endParaRPr kumimoji="1" lang="ja-JP" altLang="en-US"/>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30531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610633">
                <a:tc gridSpan="2">
                  <a:txBody>
                    <a:bodyPr/>
                    <a:lstStyle/>
                    <a:p>
                      <a:r>
                        <a:rPr kumimoji="1" lang="ja-JP" altLang="en-US" sz="1200" dirty="0"/>
                        <a:t>事業所のサービス種別</a:t>
                      </a:r>
                      <a:r>
                        <a:rPr kumimoji="1" lang="en-US" altLang="ja-JP" sz="1200" dirty="0"/>
                        <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30531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30531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30531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30531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r>
                        <a:rPr kumimoji="1" lang="en-US" altLang="ja-JP" sz="900" dirty="0"/>
                        <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1087267279"/>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実証テーマ</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実施したい実証テーマについて、次表のいずれかに○を付けてください。複数を選択することはできません。</a:t>
            </a:r>
            <a:endParaRPr lang="en-US" altLang="ja-JP" kern="0" dirty="0">
              <a:solidFill>
                <a:schemeClr val="tx1"/>
              </a:solidFill>
            </a:endParaRPr>
          </a:p>
        </p:txBody>
      </p:sp>
      <p:graphicFrame>
        <p:nvGraphicFramePr>
          <p:cNvPr id="5" name="表 6">
            <a:extLst>
              <a:ext uri="{FF2B5EF4-FFF2-40B4-BE49-F238E27FC236}">
                <a16:creationId xmlns:a16="http://schemas.microsoft.com/office/drawing/2014/main" id="{BAE116B0-6C28-43E3-BCB3-5174F5CD62B7}"/>
              </a:ext>
            </a:extLst>
          </p:cNvPr>
          <p:cNvGraphicFramePr>
            <a:graphicFrameLocks noGrp="1"/>
          </p:cNvGraphicFramePr>
          <p:nvPr>
            <p:extLst>
              <p:ext uri="{D42A27DB-BD31-4B8C-83A1-F6EECF244321}">
                <p14:modId xmlns:p14="http://schemas.microsoft.com/office/powerpoint/2010/main" val="2236747036"/>
              </p:ext>
            </p:extLst>
          </p:nvPr>
        </p:nvGraphicFramePr>
        <p:xfrm>
          <a:off x="438150" y="1575003"/>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実証テーマ</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①介護業務支援機器</a:t>
                      </a:r>
                      <a:r>
                        <a:rPr kumimoji="1" lang="en-US" altLang="ja-JP" sz="1400" dirty="0" smtClean="0"/>
                        <a:t>※</a:t>
                      </a:r>
                      <a:r>
                        <a:rPr kumimoji="1" lang="ja-JP" altLang="en-US" sz="1400" dirty="0" smtClean="0"/>
                        <a:t>を</a:t>
                      </a:r>
                      <a:r>
                        <a:rPr kumimoji="1" lang="ja-JP" altLang="en-US" sz="1400" dirty="0"/>
                        <a:t>活用した業務担の軽減</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②</a:t>
                      </a:r>
                      <a:r>
                        <a:rPr kumimoji="1" lang="ja-JP" altLang="en-US" sz="1400" dirty="0" smtClean="0"/>
                        <a:t>上記</a:t>
                      </a:r>
                      <a:r>
                        <a:rPr kumimoji="1" lang="ja-JP" altLang="en-US" sz="1400" dirty="0"/>
                        <a:t>以外の業務負担の軽減</a:t>
                      </a:r>
                    </a:p>
                  </a:txBody>
                  <a:tcPr/>
                </a:tc>
                <a:extLst>
                  <a:ext uri="{0D108BD9-81ED-4DB2-BD59-A6C34878D82A}">
                    <a16:rowId xmlns:a16="http://schemas.microsoft.com/office/drawing/2014/main" val="1495833344"/>
                  </a:ext>
                </a:extLst>
              </a:tr>
            </a:tbl>
          </a:graphicData>
        </a:graphic>
      </p:graphicFrame>
      <p:sp>
        <p:nvSpPr>
          <p:cNvPr id="3" name="テキスト ボックス 2">
            <a:extLst>
              <a:ext uri="{FF2B5EF4-FFF2-40B4-BE49-F238E27FC236}">
                <a16:creationId xmlns:a16="http://schemas.microsoft.com/office/drawing/2014/main" id="{0C01006C-168D-49A5-A8E2-FF88D1219901}"/>
              </a:ext>
            </a:extLst>
          </p:cNvPr>
          <p:cNvSpPr txBox="1"/>
          <p:nvPr/>
        </p:nvSpPr>
        <p:spPr>
          <a:xfrm>
            <a:off x="1745673" y="3295692"/>
            <a:ext cx="7386535" cy="674736"/>
          </a:xfrm>
          <a:prstGeom prst="rect">
            <a:avLst/>
          </a:prstGeom>
          <a:noFill/>
        </p:spPr>
        <p:txBody>
          <a:bodyPr wrap="square" rtlCol="0">
            <a:spAutoFit/>
          </a:bodyPr>
          <a:lstStyle/>
          <a:p>
            <a:pPr algn="l"/>
            <a:r>
              <a:rPr kumimoji="1" lang="en-US" altLang="ja-JP" sz="1100" dirty="0" smtClean="0">
                <a:latin typeface="+mn-ea"/>
                <a:ea typeface="+mn-ea"/>
              </a:rPr>
              <a:t>※</a:t>
            </a:r>
            <a:r>
              <a:rPr kumimoji="1" lang="ja-JP" altLang="en-US" sz="1100" dirty="0">
                <a:latin typeface="+mn-ea"/>
                <a:ea typeface="+mn-ea"/>
              </a:rPr>
              <a:t>　厚生労働省・経済産業省「介護テクノロジー利用の重点分野」（令和</a:t>
            </a:r>
            <a:r>
              <a:rPr kumimoji="1" lang="en-US" altLang="ja-JP" sz="1100" dirty="0">
                <a:latin typeface="+mn-ea"/>
                <a:ea typeface="+mn-ea"/>
              </a:rPr>
              <a:t>6</a:t>
            </a:r>
            <a:r>
              <a:rPr kumimoji="1" lang="ja-JP" altLang="en-US" sz="1100" dirty="0">
                <a:latin typeface="+mn-ea"/>
                <a:ea typeface="+mn-ea"/>
              </a:rPr>
              <a:t>年</a:t>
            </a:r>
            <a:r>
              <a:rPr kumimoji="1" lang="en-US" altLang="ja-JP" sz="1100" dirty="0">
                <a:latin typeface="+mn-ea"/>
                <a:ea typeface="+mn-ea"/>
              </a:rPr>
              <a:t>6</a:t>
            </a:r>
            <a:r>
              <a:rPr kumimoji="1" lang="ja-JP" altLang="en-US" sz="1100" dirty="0">
                <a:latin typeface="+mn-ea"/>
                <a:ea typeface="+mn-ea"/>
              </a:rPr>
              <a:t>月改定）の「介護業務支援」において定義される「介護業務に伴う情報を収集・蓄積し、それを基に、高齢者等へのサービス提供に関わる業務に活用することを可能とする機器介護・システム」をいいます。ケア記録システムやチャットツールなどを想定しています</a:t>
            </a:r>
            <a:r>
              <a:rPr kumimoji="1" lang="ja-JP" altLang="en-US" sz="1100" dirty="0" smtClean="0">
                <a:latin typeface="+mn-ea"/>
                <a:ea typeface="+mn-ea"/>
              </a:rPr>
              <a:t>。</a:t>
            </a:r>
            <a:endParaRPr kumimoji="1" lang="ja-JP" altLang="en-US" sz="1100" dirty="0">
              <a:latin typeface="+mn-ea"/>
              <a:ea typeface="+mn-ea"/>
            </a:endParaRPr>
          </a:p>
        </p:txBody>
      </p:sp>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3544079342"/>
              </p:ext>
            </p:extLst>
          </p:nvPr>
        </p:nvGraphicFramePr>
        <p:xfrm>
          <a:off x="406400" y="1708214"/>
          <a:ext cx="8775700" cy="3220974"/>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endParaRPr kumimoji="1" lang="ja-JP" altLang="en-US" sz="1400" dirty="0">
                        <a:latin typeface="+mn-ea"/>
                        <a:ea typeface="+mn-ea"/>
                      </a:endParaRP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202195554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選択した実証テーマに関する業務と課題の状況及び介護ロボット等の導入目的について、記載してください。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介護ロボット等の導入目的・導入したい介護ロボット等</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3565942346"/>
              </p:ext>
            </p:extLst>
          </p:nvPr>
        </p:nvGraphicFramePr>
        <p:xfrm>
          <a:off x="406400" y="1708214"/>
          <a:ext cx="8775700" cy="4757095"/>
        </p:xfrm>
        <a:graphic>
          <a:graphicData uri="http://schemas.openxmlformats.org/drawingml/2006/table">
            <a:tbl>
              <a:tblPr firstCol="1">
                <a:tableStyleId>{21E4AEA4-8DFA-4A89-87EB-49C32662AFE0}</a:tableStyleId>
              </a:tblPr>
              <a:tblGrid>
                <a:gridCol w="983848">
                  <a:extLst>
                    <a:ext uri="{9D8B030D-6E8A-4147-A177-3AD203B41FA5}">
                      <a16:colId xmlns:a16="http://schemas.microsoft.com/office/drawing/2014/main" val="2600697696"/>
                    </a:ext>
                  </a:extLst>
                </a:gridCol>
                <a:gridCol w="983848">
                  <a:extLst>
                    <a:ext uri="{9D8B030D-6E8A-4147-A177-3AD203B41FA5}">
                      <a16:colId xmlns:a16="http://schemas.microsoft.com/office/drawing/2014/main" val="1890931902"/>
                    </a:ext>
                  </a:extLst>
                </a:gridCol>
                <a:gridCol w="6808004">
                  <a:extLst>
                    <a:ext uri="{9D8B030D-6E8A-4147-A177-3AD203B41FA5}">
                      <a16:colId xmlns:a16="http://schemas.microsoft.com/office/drawing/2014/main" val="3855353946"/>
                    </a:ext>
                  </a:extLst>
                </a:gridCol>
              </a:tblGrid>
              <a:tr h="946728">
                <a:tc gridSpan="2">
                  <a:txBody>
                    <a:bodyPr/>
                    <a:lstStyle/>
                    <a:p>
                      <a:r>
                        <a:rPr kumimoji="1" lang="ja-JP" altLang="en-US" sz="1400" b="1" dirty="0">
                          <a:latin typeface="+mn-ea"/>
                          <a:ea typeface="+mn-ea"/>
                        </a:rPr>
                        <a:t>介護ロボット等の導入目的</a:t>
                      </a:r>
                    </a:p>
                  </a:txBody>
                  <a:tcPr/>
                </a:tc>
                <a:tc hMerge="1">
                  <a:txBody>
                    <a:bodyPr/>
                    <a:lstStyle/>
                    <a:p>
                      <a:endParaRPr kumimoji="1" lang="ja-JP" altLang="en-US" sz="1400" dirty="0">
                        <a:latin typeface="+mn-ea"/>
                        <a:ea typeface="+mn-ea"/>
                      </a:endParaRPr>
                    </a:p>
                  </a:txBody>
                  <a:tcPr/>
                </a:tc>
                <a:tc>
                  <a:txBody>
                    <a:bodyPr/>
                    <a:lstStyle/>
                    <a:p>
                      <a:pPr marL="0" indent="0">
                        <a:buFont typeface="Arial" panose="020B0604020202020204" pitchFamily="34" charset="0"/>
                        <a:buNone/>
                      </a:pPr>
                      <a:endParaRPr kumimoji="1" lang="ja-JP" altLang="en-US" sz="1400" dirty="0">
                        <a:latin typeface="+mn-ea"/>
                        <a:ea typeface="+mn-ea"/>
                      </a:endParaRPr>
                    </a:p>
                  </a:txBody>
                  <a:tcPr/>
                </a:tc>
                <a:extLst>
                  <a:ext uri="{0D108BD9-81ED-4DB2-BD59-A6C34878D82A}">
                    <a16:rowId xmlns:a16="http://schemas.microsoft.com/office/drawing/2014/main" val="2649251419"/>
                  </a:ext>
                </a:extLst>
              </a:tr>
              <a:tr h="480389">
                <a:tc rowSpan="5">
                  <a:txBody>
                    <a:bodyPr/>
                    <a:lstStyle/>
                    <a:p>
                      <a:r>
                        <a:rPr kumimoji="1" lang="ja-JP" altLang="en-US" sz="1400" b="1" dirty="0">
                          <a:latin typeface="+mn-ea"/>
                          <a:ea typeface="+mn-ea"/>
                        </a:rPr>
                        <a:t>導入したい介護ロボット等</a:t>
                      </a:r>
                    </a:p>
                  </a:txBody>
                  <a:tcPr/>
                </a:tc>
                <a:tc>
                  <a:txBody>
                    <a:bodyPr/>
                    <a:lstStyle/>
                    <a:p>
                      <a:r>
                        <a:rPr kumimoji="1" lang="ja-JP" altLang="en-US" sz="1400" b="1" dirty="0">
                          <a:solidFill>
                            <a:schemeClr val="accent3"/>
                          </a:solidFill>
                          <a:latin typeface="+mn-ea"/>
                          <a:ea typeface="+mn-ea"/>
                        </a:rPr>
                        <a:t>商品・サービス名</a:t>
                      </a:r>
                    </a:p>
                  </a:txBody>
                  <a:tcPr>
                    <a:solidFill>
                      <a:schemeClr val="accent2"/>
                    </a:solidFill>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2021955541"/>
                  </a:ext>
                </a:extLst>
              </a:tr>
              <a:tr h="282582">
                <a:tc vMerge="1">
                  <a:txBody>
                    <a:bodyPr/>
                    <a:lstStyle/>
                    <a:p>
                      <a:endParaRPr kumimoji="1" lang="ja-JP" altLang="en-US" sz="1400" b="1" dirty="0">
                        <a:latin typeface="+mn-ea"/>
                        <a:ea typeface="+mn-ea"/>
                      </a:endParaRPr>
                    </a:p>
                  </a:txBody>
                  <a:tcPr/>
                </a:tc>
                <a:tc>
                  <a:txBody>
                    <a:bodyPr/>
                    <a:lstStyle/>
                    <a:p>
                      <a:r>
                        <a:rPr kumimoji="1" lang="ja-JP" altLang="en-US" sz="1400" b="1" dirty="0">
                          <a:solidFill>
                            <a:schemeClr val="accent3"/>
                          </a:solidFill>
                          <a:latin typeface="+mn-ea"/>
                          <a:ea typeface="+mn-ea"/>
                        </a:rPr>
                        <a:t>会社名</a:t>
                      </a:r>
                    </a:p>
                  </a:txBody>
                  <a:tcPr>
                    <a:solidFill>
                      <a:schemeClr val="accent2"/>
                    </a:solidFill>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654833902"/>
                  </a:ext>
                </a:extLst>
              </a:tr>
              <a:tr h="480389">
                <a:tc vMerge="1">
                  <a:txBody>
                    <a:bodyPr/>
                    <a:lstStyle/>
                    <a:p>
                      <a:endParaRPr kumimoji="1" lang="ja-JP" altLang="en-US" sz="1400" b="1" dirty="0">
                        <a:latin typeface="+mn-ea"/>
                        <a:ea typeface="+mn-ea"/>
                      </a:endParaRPr>
                    </a:p>
                  </a:txBody>
                  <a:tcPr/>
                </a:tc>
                <a:tc>
                  <a:txBody>
                    <a:bodyPr/>
                    <a:lstStyle/>
                    <a:p>
                      <a:r>
                        <a:rPr kumimoji="1" lang="ja-JP" altLang="en-US" sz="1400" b="1" dirty="0">
                          <a:solidFill>
                            <a:schemeClr val="accent3"/>
                          </a:solidFill>
                          <a:latin typeface="+mn-ea"/>
                          <a:ea typeface="+mn-ea"/>
                        </a:rPr>
                        <a:t>商品・サービス</a:t>
                      </a:r>
                      <a:r>
                        <a:rPr kumimoji="1" lang="en-US" altLang="ja-JP" sz="1400" b="1" dirty="0">
                          <a:solidFill>
                            <a:schemeClr val="accent3"/>
                          </a:solidFill>
                          <a:latin typeface="+mn-ea"/>
                          <a:ea typeface="+mn-ea"/>
                        </a:rPr>
                        <a:t>URL</a:t>
                      </a:r>
                      <a:endParaRPr kumimoji="1" lang="ja-JP" altLang="en-US" sz="1400" b="1" dirty="0">
                        <a:solidFill>
                          <a:schemeClr val="accent3"/>
                        </a:solidFill>
                        <a:latin typeface="+mn-ea"/>
                        <a:ea typeface="+mn-ea"/>
                      </a:endParaRPr>
                    </a:p>
                  </a:txBody>
                  <a:tcPr>
                    <a:solidFill>
                      <a:schemeClr val="accent2"/>
                    </a:solidFill>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2869343373"/>
                  </a:ext>
                </a:extLst>
              </a:tr>
              <a:tr h="1590136">
                <a:tc vMerge="1">
                  <a:txBody>
                    <a:bodyPr/>
                    <a:lstStyle/>
                    <a:p>
                      <a:endParaRPr kumimoji="1" lang="ja-JP" altLang="en-US" sz="1400" b="1" dirty="0">
                        <a:latin typeface="+mn-ea"/>
                        <a:ea typeface="+mn-ea"/>
                      </a:endParaRPr>
                    </a:p>
                  </a:txBody>
                  <a:tcPr/>
                </a:tc>
                <a:tc>
                  <a:txBody>
                    <a:bodyPr/>
                    <a:lstStyle/>
                    <a:p>
                      <a:r>
                        <a:rPr kumimoji="1" lang="ja-JP" altLang="en-US" sz="1400" b="1" dirty="0">
                          <a:solidFill>
                            <a:schemeClr val="accent3"/>
                          </a:solidFill>
                          <a:latin typeface="+mn-ea"/>
                          <a:ea typeface="+mn-ea"/>
                        </a:rPr>
                        <a:t>商品・サービスの特徴</a:t>
                      </a:r>
                    </a:p>
                  </a:txBody>
                  <a:tcPr>
                    <a:solidFill>
                      <a:schemeClr val="accent2"/>
                    </a:solidFill>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170969188"/>
                  </a:ext>
                </a:extLst>
              </a:tr>
              <a:tr h="879111">
                <a:tc vMerge="1">
                  <a:txBody>
                    <a:bodyPr/>
                    <a:lstStyle/>
                    <a:p>
                      <a:endParaRPr kumimoji="1" lang="ja-JP" altLang="en-US" sz="1400" b="1" dirty="0">
                        <a:latin typeface="+mn-ea"/>
                        <a:ea typeface="+mn-ea"/>
                      </a:endParaRPr>
                    </a:p>
                  </a:txBody>
                  <a:tcPr/>
                </a:tc>
                <a:tc>
                  <a:txBody>
                    <a:bodyPr/>
                    <a:lstStyle/>
                    <a:p>
                      <a:r>
                        <a:rPr kumimoji="1" lang="ja-JP" altLang="en-US" sz="1400" b="1" dirty="0">
                          <a:solidFill>
                            <a:schemeClr val="accent3"/>
                          </a:solidFill>
                          <a:latin typeface="+mn-ea"/>
                          <a:ea typeface="+mn-ea"/>
                        </a:rPr>
                        <a:t>導入したい数量</a:t>
                      </a:r>
                    </a:p>
                  </a:txBody>
                  <a:tcPr>
                    <a:solidFill>
                      <a:schemeClr val="accent2"/>
                    </a:solidFill>
                  </a:tcPr>
                </a:tc>
                <a:tc>
                  <a:txBody>
                    <a:bodyPr/>
                    <a:lstStyle/>
                    <a:p>
                      <a:pPr marL="0" indent="0">
                        <a:buFont typeface="Arial" panose="020B0604020202020204" pitchFamily="34" charset="0"/>
                        <a:buNone/>
                      </a:pPr>
                      <a:endParaRPr kumimoji="1" lang="ja-JP" altLang="en-US" sz="1400" dirty="0">
                        <a:solidFill>
                          <a:srgbClr val="FF0000"/>
                        </a:solidFill>
                        <a:latin typeface="+mn-ea"/>
                        <a:ea typeface="+mn-ea"/>
                      </a:endParaRPr>
                    </a:p>
                  </a:txBody>
                  <a:tcPr/>
                </a:tc>
                <a:extLst>
                  <a:ext uri="{0D108BD9-81ED-4DB2-BD59-A6C34878D82A}">
                    <a16:rowId xmlns:a16="http://schemas.microsoft.com/office/drawing/2014/main" val="1862721258"/>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介護ロボット等の導入目的や導入したい介護ロボット等の情報について、記載してください。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2487549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r>
                        <a:rPr kumimoji="1" lang="en-US" altLang="ja-JP" sz="1400" dirty="0">
                          <a:solidFill>
                            <a:srgbClr val="FF0000"/>
                          </a:solidFill>
                        </a:rPr>
                        <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概算経費</a:t>
            </a:r>
            <a:endParaRPr kumimoji="1" lang="ja-JP" altLang="en-US" dirty="0"/>
          </a:p>
        </p:txBody>
      </p:sp>
      <p:graphicFrame>
        <p:nvGraphicFramePr>
          <p:cNvPr id="4" name="表 4">
            <a:extLst>
              <a:ext uri="{FF2B5EF4-FFF2-40B4-BE49-F238E27FC236}">
                <a16:creationId xmlns:a16="http://schemas.microsoft.com/office/drawing/2014/main" id="{B453CD59-E732-4C93-8685-37D014898C25}"/>
              </a:ext>
            </a:extLst>
          </p:cNvPr>
          <p:cNvGraphicFramePr>
            <a:graphicFrameLocks noGrp="1"/>
          </p:cNvGraphicFramePr>
          <p:nvPr>
            <p:extLst>
              <p:ext uri="{D42A27DB-BD31-4B8C-83A1-F6EECF244321}">
                <p14:modId xmlns:p14="http://schemas.microsoft.com/office/powerpoint/2010/main" val="390860388"/>
              </p:ext>
            </p:extLst>
          </p:nvPr>
        </p:nvGraphicFramePr>
        <p:xfrm>
          <a:off x="2584825" y="2607982"/>
          <a:ext cx="4298952" cy="1772073"/>
        </p:xfrm>
        <a:graphic>
          <a:graphicData uri="http://schemas.openxmlformats.org/drawingml/2006/table">
            <a:tbl>
              <a:tblPr firstCol="1">
                <a:tableStyleId>{21E4AEA4-8DFA-4A89-87EB-49C32662AFE0}</a:tableStyleId>
              </a:tblPr>
              <a:tblGrid>
                <a:gridCol w="1927922">
                  <a:extLst>
                    <a:ext uri="{9D8B030D-6E8A-4147-A177-3AD203B41FA5}">
                      <a16:colId xmlns:a16="http://schemas.microsoft.com/office/drawing/2014/main" val="2089300256"/>
                    </a:ext>
                  </a:extLst>
                </a:gridCol>
                <a:gridCol w="1793178">
                  <a:extLst>
                    <a:ext uri="{9D8B030D-6E8A-4147-A177-3AD203B41FA5}">
                      <a16:colId xmlns:a16="http://schemas.microsoft.com/office/drawing/2014/main" val="879660576"/>
                    </a:ext>
                  </a:extLst>
                </a:gridCol>
                <a:gridCol w="577852">
                  <a:extLst>
                    <a:ext uri="{9D8B030D-6E8A-4147-A177-3AD203B41FA5}">
                      <a16:colId xmlns:a16="http://schemas.microsoft.com/office/drawing/2014/main" val="1279045689"/>
                    </a:ext>
                  </a:extLst>
                </a:gridCol>
              </a:tblGrid>
              <a:tr h="590691">
                <a:tc>
                  <a:txBody>
                    <a:bodyPr/>
                    <a:lstStyle/>
                    <a:p>
                      <a:r>
                        <a:rPr kumimoji="1" lang="ja-JP" altLang="en-US" sz="1200" dirty="0"/>
                        <a:t>実証機器レンタル費</a:t>
                      </a:r>
                      <a:endParaRPr kumimoji="1" lang="en-US" altLang="ja-JP" sz="1200" dirty="0"/>
                    </a:p>
                    <a:p>
                      <a:r>
                        <a:rPr kumimoji="1" lang="ja-JP" altLang="en-US" sz="1200" dirty="0"/>
                        <a:t>（税込）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3989103453"/>
                  </a:ext>
                </a:extLst>
              </a:tr>
              <a:tr h="590691">
                <a:tc>
                  <a:txBody>
                    <a:bodyPr/>
                    <a:lstStyle/>
                    <a:p>
                      <a:r>
                        <a:rPr kumimoji="1" lang="ja-JP" altLang="en-US" sz="1200" dirty="0"/>
                        <a:t>人件費（税込）</a:t>
                      </a:r>
                      <a:endParaRPr kumimoji="1" lang="en-US" altLang="ja-JP" sz="1200" dirty="0"/>
                    </a:p>
                    <a:p>
                      <a:endParaRPr kumimoji="1" lang="ja-JP" altLang="en-US" sz="1200" dirty="0"/>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2071830709"/>
                  </a:ext>
                </a:extLst>
              </a:tr>
              <a:tr h="590691">
                <a:tc>
                  <a:txBody>
                    <a:bodyPr/>
                    <a:lstStyle/>
                    <a:p>
                      <a:r>
                        <a:rPr kumimoji="1" lang="ja-JP" altLang="en-US" sz="1200" dirty="0"/>
                        <a:t>総額（税込）</a:t>
                      </a:r>
                    </a:p>
                  </a:txBody>
                  <a:tcPr anchor="ctr"/>
                </a:tc>
                <a:tc>
                  <a:txBody>
                    <a:bodyPr/>
                    <a:lstStyle/>
                    <a:p>
                      <a:endParaRPr kumimoji="1" lang="ja-JP" altLang="en-US"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万円</a:t>
                      </a:r>
                    </a:p>
                  </a:txBody>
                  <a:tcPr anchor="ctr"/>
                </a:tc>
                <a:extLst>
                  <a:ext uri="{0D108BD9-81ED-4DB2-BD59-A6C34878D82A}">
                    <a16:rowId xmlns:a16="http://schemas.microsoft.com/office/drawing/2014/main" val="1916787162"/>
                  </a:ext>
                </a:extLst>
              </a:tr>
            </a:tbl>
          </a:graphicData>
        </a:graphic>
      </p:graphicFrame>
      <p:sp>
        <p:nvSpPr>
          <p:cNvPr id="5" name="Rectangle 3">
            <a:extLst>
              <a:ext uri="{FF2B5EF4-FFF2-40B4-BE49-F238E27FC236}">
                <a16:creationId xmlns:a16="http://schemas.microsoft.com/office/drawing/2014/main" id="{F8CBFE01-7746-4301-831D-9DD503E58907}"/>
              </a:ext>
            </a:extLst>
          </p:cNvPr>
          <p:cNvSpPr txBox="1">
            <a:spLocks noChangeArrowheads="1"/>
          </p:cNvSpPr>
          <p:nvPr/>
        </p:nvSpPr>
        <p:spPr bwMode="auto">
          <a:xfrm>
            <a:off x="406401" y="1263036"/>
            <a:ext cx="9061450"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spcAft>
                <a:spcPts val="600"/>
              </a:spcAft>
              <a:buClr>
                <a:srgbClr val="5A5A5A"/>
              </a:buClr>
              <a:buSzPct val="100000"/>
              <a:buFont typeface="Wingdings" pitchFamily="2" charset="2"/>
              <a:buNone/>
            </a:pPr>
            <a:r>
              <a:rPr lang="ja-JP" altLang="en-US" sz="1200" b="1" kern="0" dirty="0">
                <a:solidFill>
                  <a:schemeClr val="tx1"/>
                </a:solidFill>
              </a:rPr>
              <a:t>本事業に要する概算経費を記載してください。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経費支援の上限額</a:t>
            </a:r>
            <a:r>
              <a:rPr lang="en-US" altLang="ja-JP" sz="1200" b="1" kern="0">
                <a:solidFill>
                  <a:schemeClr val="tx1"/>
                </a:solidFill>
              </a:rPr>
              <a:t>100</a:t>
            </a:r>
            <a:r>
              <a:rPr lang="ja-JP" altLang="en-US" sz="1200" b="1" kern="0">
                <a:solidFill>
                  <a:schemeClr val="tx1"/>
                </a:solidFill>
              </a:rPr>
              <a:t>万円</a:t>
            </a:r>
            <a:r>
              <a:rPr lang="ja-JP" altLang="en-US" sz="1200" b="1" kern="0" dirty="0">
                <a:solidFill>
                  <a:schemeClr val="tx1"/>
                </a:solidFill>
              </a:rPr>
              <a:t>を超えた部分は応募者の負担となります。なお、予算状況や応募者の提案内容により上限額を下回る交付決定となる場合があります。</a:t>
            </a:r>
            <a:endParaRPr lang="en-US" altLang="ja-JP" sz="1200" b="1" kern="0" dirty="0">
              <a:solidFill>
                <a:schemeClr val="tx1"/>
              </a:solidFill>
            </a:endParaRPr>
          </a:p>
        </p:txBody>
      </p:sp>
    </p:spTree>
    <p:extLst>
      <p:ext uri="{BB962C8B-B14F-4D97-AF65-F5344CB8AC3E}">
        <p14:creationId xmlns:p14="http://schemas.microsoft.com/office/powerpoint/2010/main" val="367664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nvGraphicFramePr>
        <p:xfrm>
          <a:off x="406401" y="1421926"/>
          <a:ext cx="8889999" cy="4389120"/>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3">
                  <a:txBody>
                    <a:bodyPr/>
                    <a:lstStyle/>
                    <a:p>
                      <a:r>
                        <a:rPr kumimoji="1" lang="ja-JP" altLang="en-US" sz="1200" strike="noStrike" baseline="0" dirty="0"/>
                        <a:t>（</a:t>
                      </a:r>
                      <a:r>
                        <a:rPr kumimoji="1" lang="ja-JP" altLang="en-US" sz="1200" b="1" strike="noStrike" baseline="0" dirty="0">
                          <a:solidFill>
                            <a:schemeClr val="bg1"/>
                          </a:solidFill>
                        </a:rPr>
                        <a:t>現在活用中</a:t>
                      </a:r>
                      <a:r>
                        <a:rPr kumimoji="1" lang="ja-JP" altLang="en-US" sz="1200" strike="noStrike" baseline="0" dirty="0"/>
                        <a:t>の介護ロボット等がある場合）</a:t>
                      </a:r>
                      <a:endParaRPr kumimoji="1" lang="en-US" altLang="ja-JP" sz="1200" strike="noStrike" baseline="0" dirty="0"/>
                    </a:p>
                    <a:p>
                      <a:r>
                        <a:rPr kumimoji="1" lang="ja-JP" altLang="en-US" sz="1200" strike="noStrike" baseline="0" dirty="0"/>
                        <a:t>介護ロボット等の活用状況</a:t>
                      </a:r>
                      <a:endParaRPr kumimoji="1" lang="en-US" altLang="ja-JP" sz="1200" strike="noStrike" baseline="0" dirty="0"/>
                    </a:p>
                    <a:p>
                      <a:r>
                        <a:rPr kumimoji="1" lang="en-US" altLang="ja-JP" sz="1200" u="sng" strike="noStrike" baseline="0" dirty="0"/>
                        <a:t>※</a:t>
                      </a:r>
                      <a:r>
                        <a:rPr kumimoji="1" lang="ja-JP" altLang="en-US" sz="1200" u="sng" strike="noStrike" baseline="0" dirty="0"/>
                        <a:t>業務支援システムを含む</a:t>
                      </a:r>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200" strike="noStrike" baseline="0" dirty="0">
                          <a:solidFill>
                            <a:srgbClr val="FF0000"/>
                          </a:solidFill>
                        </a:rPr>
                        <a:t>（記入例）腰補助用マッスルスーツ（イノフィス）</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245908089"/>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200" strike="noStrike" baseline="0" dirty="0">
                          <a:solidFill>
                            <a:srgbClr val="FF0000"/>
                          </a:solidFill>
                        </a:rPr>
                        <a:t>（記入例）利用者の移乗時に装着して、１日１回程度の使用</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858155962"/>
                  </a:ext>
                </a:extLst>
              </a:tr>
              <a:tr h="0">
                <a:tc vMerge="1">
                  <a:txBody>
                    <a:bodyPr/>
                    <a:lstStyle/>
                    <a:p>
                      <a:endParaRPr kumimoji="1" lang="ja-JP" altLang="en-US" sz="1200" dirty="0"/>
                    </a:p>
                  </a:txBody>
                  <a:tcPr/>
                </a:tc>
                <a:tc>
                  <a:txBody>
                    <a:bodyPr/>
                    <a:lstStyle/>
                    <a:p>
                      <a:r>
                        <a:rPr kumimoji="1" lang="ja-JP" altLang="en-US" sz="1200" b="1" strike="noStrike" kern="1200" baseline="0" dirty="0">
                          <a:solidFill>
                            <a:schemeClr val="lt1"/>
                          </a:solidFill>
                          <a:latin typeface="+mn-lt"/>
                          <a:ea typeface="+mn-ea"/>
                          <a:cs typeface="+mn-cs"/>
                        </a:rPr>
                        <a:t>活用に係る課題</a:t>
                      </a:r>
                      <a:endParaRPr kumimoji="1" lang="ja-JP" altLang="en-US" strike="noStrike" baseline="0" dirty="0"/>
                    </a:p>
                  </a:txBody>
                  <a:tcPr>
                    <a:solidFill>
                      <a:schemeClr val="accent2"/>
                    </a:solidFill>
                  </a:tcPr>
                </a:tc>
                <a:tc>
                  <a:txBody>
                    <a:bodyPr/>
                    <a:lstStyle/>
                    <a:p>
                      <a:r>
                        <a:rPr kumimoji="1" lang="ja-JP" altLang="en-US" sz="1200" strike="noStrike" baseline="0" dirty="0">
                          <a:solidFill>
                            <a:srgbClr val="FF0000"/>
                          </a:solidFill>
                        </a:rPr>
                        <a:t>（記入例）装着に時間と手間がかかり、現場スタッフが使いたがらない</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3794272216"/>
                  </a:ext>
                </a:extLst>
              </a:tr>
              <a:tr h="0">
                <a:tc rowSpan="4">
                  <a:txBody>
                    <a:bodyPr/>
                    <a:lstStyle/>
                    <a:p>
                      <a:r>
                        <a:rPr kumimoji="1" lang="ja-JP" altLang="en-US" sz="1200" dirty="0"/>
                        <a:t>介護ロボット等の設置・活用場所のイメージ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200" dirty="0">
                          <a:solidFill>
                            <a:srgbClr val="FF0000"/>
                          </a:solidFill>
                        </a:rPr>
                        <a:t>（記入例）浴室に設置する</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（未使用時に保管が必要な場合）</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（記入例）○階奥にある事業所スタッフの休憩スペース</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200" dirty="0">
                          <a:solidFill>
                            <a:srgbClr val="FF0000"/>
                          </a:solidFill>
                        </a:rPr>
                        <a:t>（記入例）機器を活用したいエリアの床面に傾斜はないが、一部エリアに点字ブロックの設置あり</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200" dirty="0">
                          <a:solidFill>
                            <a:srgbClr val="FF0000"/>
                          </a:solidFill>
                        </a:rPr>
                        <a:t>（記入例）事業所内に</a:t>
                      </a:r>
                      <a:r>
                        <a:rPr kumimoji="1" lang="en-US" altLang="ja-JP" sz="1200" dirty="0">
                          <a:solidFill>
                            <a:srgbClr val="FF0000"/>
                          </a:solidFill>
                        </a:rPr>
                        <a:t>Wi-Fi</a:t>
                      </a:r>
                      <a:r>
                        <a:rPr kumimoji="1" lang="ja-JP" altLang="en-US" sz="1200" dirty="0">
                          <a:solidFill>
                            <a:srgbClr val="FF0000"/>
                          </a:solidFill>
                        </a:rPr>
                        <a:t>環境を整備しているが、○○のエリアは通信環境無し。通信環境整備済のエリアについては、機器の運用にあたり活用可能</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45336957"/>
                  </a:ext>
                </a:extLst>
              </a:tr>
              <a:tr h="0">
                <a:tc gridSpan="2">
                  <a:txBody>
                    <a:bodyPr/>
                    <a:lstStyle/>
                    <a:p>
                      <a:r>
                        <a:rPr kumimoji="1" lang="ja-JP" altLang="en-US" sz="1200" dirty="0"/>
                        <a:t>介護ロボット等の活用にあたり、</a:t>
                      </a:r>
                      <a:endParaRPr kumimoji="1" lang="en-US" altLang="ja-JP" sz="1200" dirty="0"/>
                    </a:p>
                    <a:p>
                      <a:r>
                        <a:rPr kumimoji="1" lang="ja-JP" altLang="en-US" sz="1200" dirty="0"/>
                        <a:t>事業所の仕様・設備などの面で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724132755"/>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1386</Words>
  <Application>Microsoft Office PowerPoint</Application>
  <PresentationFormat>A4 210 x 297 mm</PresentationFormat>
  <Paragraphs>145</Paragraphs>
  <Slides>13</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ＭＳ Ｐゴシック</vt:lpstr>
      <vt:lpstr>ＭＳ Ｐ明朝</vt:lpstr>
      <vt:lpstr>ＭＳ ゴシック</vt:lpstr>
      <vt:lpstr>Arial</vt:lpstr>
      <vt:lpstr>Times New Roman</vt:lpstr>
      <vt:lpstr>Wingdings</vt:lpstr>
      <vt:lpstr>1_新しいﾌﾟﾚｾﾞﾝﾃｰｼｮﾝ</vt:lpstr>
      <vt:lpstr>PowerPoint プレゼンテーション</vt:lpstr>
      <vt:lpstr>1　応募要件の確認</vt:lpstr>
      <vt:lpstr>2　応募者の概要</vt:lpstr>
      <vt:lpstr>3　実証テーマ</vt:lpstr>
      <vt:lpstr>4　現状</vt:lpstr>
      <vt:lpstr>5　介護ロボット等の導入目的・導入したい介護ロボット等</vt:lpstr>
      <vt:lpstr>5　実施体制</vt:lpstr>
      <vt:lpstr>6　概算経費</vt:lpstr>
      <vt:lpstr>7　介護ロボット等の活用状況、実証の実施環境等</vt:lpstr>
      <vt:lpstr>7　介護ロボット等の活用状況、実証の実施環境等</vt:lpstr>
      <vt:lpstr>7　介護ロボット等の活用状況、実証の実施環境等</vt:lpstr>
      <vt:lpstr>8　介護ロボット等の導入の計画・構想</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2025-07-10T06:07:35Z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