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50" r:id="rId1"/>
  </p:sldMasterIdLst>
  <p:notesMasterIdLst>
    <p:notesMasterId r:id="rId13"/>
  </p:notesMasterIdLst>
  <p:handoutMasterIdLst>
    <p:handoutMasterId r:id="rId14"/>
  </p:handoutMasterIdLst>
  <p:sldIdLst>
    <p:sldId id="440" r:id="rId2"/>
    <p:sldId id="553" r:id="rId3"/>
    <p:sldId id="575" r:id="rId4"/>
    <p:sldId id="564" r:id="rId5"/>
    <p:sldId id="565" r:id="rId6"/>
    <p:sldId id="576" r:id="rId7"/>
    <p:sldId id="577" r:id="rId8"/>
    <p:sldId id="556" r:id="rId9"/>
    <p:sldId id="573" r:id="rId10"/>
    <p:sldId id="571" r:id="rId11"/>
    <p:sldId id="572" r:id="rId12"/>
  </p:sldIdLst>
  <p:sldSz cx="9906000" cy="6858000" type="A4"/>
  <p:notesSz cx="6807200" cy="9939338"/>
  <p:defaultTextStyle>
    <a:defPPr>
      <a:defRPr lang="ja-JP"/>
    </a:defPPr>
    <a:lvl1pPr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1pPr>
    <a:lvl2pPr marL="4572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2pPr>
    <a:lvl3pPr marL="9144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3pPr>
    <a:lvl4pPr marL="13716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4pPr>
    <a:lvl5pPr marL="18288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5pPr>
    <a:lvl6pPr marL="2286000" algn="l" defTabSz="914400" rtl="0" eaLnBrk="1" latinLnBrk="0" hangingPunct="1">
      <a:defRPr kumimoji="1" sz="1000" kern="1200">
        <a:solidFill>
          <a:srgbClr val="000000"/>
        </a:solidFill>
        <a:latin typeface="Arial" charset="0"/>
        <a:ea typeface="ＭＳ Ｐゴシック" charset="-128"/>
        <a:cs typeface="+mn-cs"/>
      </a:defRPr>
    </a:lvl6pPr>
    <a:lvl7pPr marL="2743200" algn="l" defTabSz="914400" rtl="0" eaLnBrk="1" latinLnBrk="0" hangingPunct="1">
      <a:defRPr kumimoji="1" sz="1000" kern="1200">
        <a:solidFill>
          <a:srgbClr val="000000"/>
        </a:solidFill>
        <a:latin typeface="Arial" charset="0"/>
        <a:ea typeface="ＭＳ Ｐゴシック" charset="-128"/>
        <a:cs typeface="+mn-cs"/>
      </a:defRPr>
    </a:lvl7pPr>
    <a:lvl8pPr marL="3200400" algn="l" defTabSz="914400" rtl="0" eaLnBrk="1" latinLnBrk="0" hangingPunct="1">
      <a:defRPr kumimoji="1" sz="1000" kern="1200">
        <a:solidFill>
          <a:srgbClr val="000000"/>
        </a:solidFill>
        <a:latin typeface="Arial" charset="0"/>
        <a:ea typeface="ＭＳ Ｐゴシック" charset="-128"/>
        <a:cs typeface="+mn-cs"/>
      </a:defRPr>
    </a:lvl8pPr>
    <a:lvl9pPr marL="3657600" algn="l" defTabSz="914400" rtl="0" eaLnBrk="1" latinLnBrk="0" hangingPunct="1">
      <a:defRPr kumimoji="1" sz="1000" kern="1200">
        <a:solidFill>
          <a:srgbClr val="000000"/>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931">
          <p15:clr>
            <a:srgbClr val="A4A3A4"/>
          </p15:clr>
        </p15:guide>
        <p15:guide id="2" orient="horz" pos="1071" userDrawn="1">
          <p15:clr>
            <a:srgbClr val="A4A3A4"/>
          </p15:clr>
        </p15:guide>
        <p15:guide id="3" orient="horz" pos="2591" userDrawn="1">
          <p15:clr>
            <a:srgbClr val="A4A3A4"/>
          </p15:clr>
        </p15:guide>
        <p15:guide id="4" orient="horz" pos="2387" userDrawn="1">
          <p15:clr>
            <a:srgbClr val="A4A3A4"/>
          </p15:clr>
        </p15:guide>
        <p15:guide id="5" orient="horz" pos="4042" userDrawn="1">
          <p15:clr>
            <a:srgbClr val="A4A3A4"/>
          </p15:clr>
        </p15:guide>
        <p15:guide id="6" orient="horz" pos="867" userDrawn="1">
          <p15:clr>
            <a:srgbClr val="A4A3A4"/>
          </p15:clr>
        </p15:guide>
        <p15:guide id="7" orient="horz" pos="345">
          <p15:clr>
            <a:srgbClr val="A4A3A4"/>
          </p15:clr>
        </p15:guide>
        <p15:guide id="8" orient="horz" pos="686" userDrawn="1">
          <p15:clr>
            <a:srgbClr val="A4A3A4"/>
          </p15:clr>
        </p15:guide>
        <p15:guide id="9" orient="horz" pos="300" userDrawn="1">
          <p15:clr>
            <a:srgbClr val="A4A3A4"/>
          </p15:clr>
        </p15:guide>
        <p15:guide id="10" pos="3165" userDrawn="1">
          <p15:clr>
            <a:srgbClr val="A4A3A4"/>
          </p15:clr>
        </p15:guide>
        <p15:guide id="11" pos="1623">
          <p15:clr>
            <a:srgbClr val="A4A3A4"/>
          </p15:clr>
        </p15:guide>
        <p15:guide id="12" pos="2961" userDrawn="1">
          <p15:clr>
            <a:srgbClr val="A4A3A4"/>
          </p15:clr>
        </p15:guide>
        <p15:guide id="13" pos="4526">
          <p15:clr>
            <a:srgbClr val="A4A3A4"/>
          </p15:clr>
        </p15:guide>
        <p15:guide id="14" pos="4617">
          <p15:clr>
            <a:srgbClr val="A4A3A4"/>
          </p15:clr>
        </p15:guide>
        <p15:guide id="15" pos="5978">
          <p15:clr>
            <a:srgbClr val="A4A3A4"/>
          </p15:clr>
        </p15:guide>
        <p15:guide id="16" pos="1714">
          <p15:clr>
            <a:srgbClr val="A4A3A4"/>
          </p15:clr>
        </p15:guide>
        <p15:guide id="17" pos="3075">
          <p15:clr>
            <a:srgbClr val="A4A3A4"/>
          </p15:clr>
        </p15:guide>
        <p15:guide id="18" pos="262" userDrawn="1">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DDD"/>
    <a:srgbClr val="FFCCCC"/>
    <a:srgbClr val="E8EBF1"/>
    <a:srgbClr val="E8EBF4"/>
    <a:srgbClr val="E60000"/>
    <a:srgbClr val="0070C0"/>
    <a:srgbClr val="A2BBDC"/>
    <a:srgbClr val="66A02C"/>
    <a:srgbClr val="26A287"/>
    <a:srgbClr val="0F99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677" autoAdjust="0"/>
    <p:restoredTop sz="94672" autoAdjust="0"/>
  </p:normalViewPr>
  <p:slideViewPr>
    <p:cSldViewPr snapToGrid="0" snapToObjects="1" showGuides="1">
      <p:cViewPr varScale="1">
        <p:scale>
          <a:sx n="86" d="100"/>
          <a:sy n="86" d="100"/>
        </p:scale>
        <p:origin x="1421" y="-62"/>
      </p:cViewPr>
      <p:guideLst>
        <p:guide orient="horz" pos="3931"/>
        <p:guide orient="horz" pos="1071"/>
        <p:guide orient="horz" pos="2591"/>
        <p:guide orient="horz" pos="2387"/>
        <p:guide orient="horz" pos="4042"/>
        <p:guide orient="horz" pos="867"/>
        <p:guide orient="horz" pos="345"/>
        <p:guide orient="horz" pos="686"/>
        <p:guide orient="horz" pos="300"/>
        <p:guide pos="3165"/>
        <p:guide pos="1623"/>
        <p:guide pos="2961"/>
        <p:guide pos="4526"/>
        <p:guide pos="4617"/>
        <p:guide pos="5978"/>
        <p:guide pos="1714"/>
        <p:guide pos="3075"/>
        <p:guide pos="2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5360"/>
    </p:cViewPr>
  </p:sorterViewPr>
  <p:notesViewPr>
    <p:cSldViewPr snapToGrid="0" snapToObjects="1" showGuides="1">
      <p:cViewPr varScale="1">
        <p:scale>
          <a:sx n="74" d="100"/>
          <a:sy n="74" d="100"/>
        </p:scale>
        <p:origin x="-2190" y="-96"/>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F70B82FE-5075-4CE8-B77B-2FF6A92D721A}" type="datetime8">
              <a:rPr lang="en-US"/>
              <a:pPr>
                <a:defRPr/>
              </a:pPr>
              <a:t>9/9/2025 1:17 PM</a:t>
            </a:fld>
            <a:endParaRPr lang="en-US" altLang="ja-JP"/>
          </a:p>
        </p:txBody>
      </p:sp>
      <p:sp>
        <p:nvSpPr>
          <p:cNvPr id="205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31F3DE14-D951-4F7E-86C9-727CE98764F2}" type="slidenum">
              <a:rPr lang="en-US" altLang="ja-JP"/>
              <a:pPr>
                <a:defRPr/>
              </a:pPr>
              <a:t>‹#›</a:t>
            </a:fld>
            <a:endParaRPr lang="en-US" altLang="ja-JP"/>
          </a:p>
        </p:txBody>
      </p:sp>
    </p:spTree>
    <p:extLst>
      <p:ext uri="{BB962C8B-B14F-4D97-AF65-F5344CB8AC3E}">
        <p14:creationId xmlns:p14="http://schemas.microsoft.com/office/powerpoint/2010/main" val="3431547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099" name="Rectangle 3"/>
          <p:cNvSpPr>
            <a:spLocks noGrp="1" noChangeArrowheads="1"/>
          </p:cNvSpPr>
          <p:nvPr>
            <p:ph type="dt"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09CB1168-961D-456A-AC38-60B30D647958}" type="datetime8">
              <a:rPr lang="en-US"/>
              <a:pPr>
                <a:defRPr/>
              </a:pPr>
              <a:t>9/9/2025 1:17 PM</a:t>
            </a:fld>
            <a:endParaRPr lang="en-US" altLang="ja-JP"/>
          </a:p>
        </p:txBody>
      </p:sp>
      <p:sp>
        <p:nvSpPr>
          <p:cNvPr id="32772" name="Rectangle 4"/>
          <p:cNvSpPr>
            <a:spLocks noGrp="1" noRot="1" noChangeAspect="1" noChangeArrowheads="1"/>
          </p:cNvSpPr>
          <p:nvPr>
            <p:ph type="sldImg" idx="2"/>
          </p:nvPr>
        </p:nvSpPr>
        <p:spPr bwMode="auto">
          <a:xfrm>
            <a:off x="714375" y="746125"/>
            <a:ext cx="5383213" cy="3727450"/>
          </a:xfrm>
          <a:prstGeom prst="rect">
            <a:avLst/>
          </a:prstGeom>
          <a:noFill/>
          <a:ln w="9525">
            <a:solidFill>
              <a:schemeClr val="tx1"/>
            </a:solidFill>
            <a:miter lim="800000"/>
            <a:headEnd/>
            <a:tailEnd/>
          </a:ln>
        </p:spPr>
      </p:sp>
      <p:sp>
        <p:nvSpPr>
          <p:cNvPr id="4101" name="Rectangle 5"/>
          <p:cNvSpPr>
            <a:spLocks noGrp="1" noChangeArrowheads="1"/>
          </p:cNvSpPr>
          <p:nvPr>
            <p:ph type="body" sz="quarter" idx="3"/>
          </p:nvPr>
        </p:nvSpPr>
        <p:spPr bwMode="auto">
          <a:xfrm>
            <a:off x="908055" y="4720986"/>
            <a:ext cx="4991091" cy="4471502"/>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p>
            <a:pPr lvl="0"/>
            <a:r>
              <a:rPr lang="ja-JP" altLang="en-US" noProof="0"/>
              <a:t>マスターテキストの書式設定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103"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56DB1398-0BD8-4795-A1F2-1363C218C2BD}" type="slidenum">
              <a:rPr lang="en-US" altLang="ja-JP"/>
              <a:pPr>
                <a:defRPr/>
              </a:pPr>
              <a:t>‹#›</a:t>
            </a:fld>
            <a:endParaRPr lang="en-US" altLang="ja-JP"/>
          </a:p>
        </p:txBody>
      </p:sp>
    </p:spTree>
    <p:extLst>
      <p:ext uri="{BB962C8B-B14F-4D97-AF65-F5344CB8AC3E}">
        <p14:creationId xmlns:p14="http://schemas.microsoft.com/office/powerpoint/2010/main" val="1621393175"/>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dt" sz="quarter" idx="1"/>
          </p:nvPr>
        </p:nvSpPr>
        <p:spPr>
          <a:noFill/>
        </p:spPr>
        <p:txBody>
          <a:bodyPr/>
          <a:lstStyle/>
          <a:p>
            <a:fld id="{68CF2B48-1AAF-4240-8692-0C5ACB15EECC}" type="datetime8">
              <a:rPr lang="en-US" altLang="ja-JP"/>
              <a:pPr/>
              <a:t>9/9/2025 1:17 PM</a:t>
            </a:fld>
            <a:endParaRPr lang="en-US" altLang="ja-JP"/>
          </a:p>
        </p:txBody>
      </p:sp>
      <p:sp>
        <p:nvSpPr>
          <p:cNvPr id="33795" name="Rectangle 7"/>
          <p:cNvSpPr>
            <a:spLocks noGrp="1" noChangeArrowheads="1"/>
          </p:cNvSpPr>
          <p:nvPr>
            <p:ph type="sldNum" sz="quarter" idx="5"/>
          </p:nvPr>
        </p:nvSpPr>
        <p:spPr>
          <a:noFill/>
        </p:spPr>
        <p:txBody>
          <a:bodyPr/>
          <a:lstStyle/>
          <a:p>
            <a:fld id="{3F075CE8-DE8B-4A0E-875B-71368BF1EB13}" type="slidenum">
              <a:rPr lang="en-US" altLang="ja-JP"/>
              <a:pPr/>
              <a:t>0</a:t>
            </a:fld>
            <a:endParaRPr lang="en-US" altLang="ja-JP"/>
          </a:p>
        </p:txBody>
      </p:sp>
      <p:sp>
        <p:nvSpPr>
          <p:cNvPr id="33796" name="Rectangle 2"/>
          <p:cNvSpPr>
            <a:spLocks noGrp="1" noRot="1" noChangeAspect="1" noChangeArrowheads="1" noTextEdit="1"/>
          </p:cNvSpPr>
          <p:nvPr>
            <p:ph type="sldImg"/>
          </p:nvPr>
        </p:nvSpPr>
        <p:spPr>
          <a:ln/>
        </p:spPr>
      </p:sp>
      <p:sp>
        <p:nvSpPr>
          <p:cNvPr id="33797"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9/9/2025 1:17 PM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8</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1052235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ja-JP" altLang="en-US" dirty="0"/>
              <a:t>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3" name="テキスト プレースホルダ 41"/>
          <p:cNvSpPr>
            <a:spLocks noGrp="1"/>
          </p:cNvSpPr>
          <p:nvPr>
            <p:ph type="body" sz="quarter" idx="10" hasCustomPrompt="1"/>
          </p:nvPr>
        </p:nvSpPr>
        <p:spPr>
          <a:xfrm>
            <a:off x="2574925" y="2458885"/>
            <a:ext cx="2846933" cy="301778"/>
          </a:xfrm>
          <a:noFill/>
          <a:ln w="9525" algn="ctr">
            <a:noFill/>
            <a:miter lim="800000"/>
            <a:headEnd/>
            <a:tailEnd/>
          </a:ln>
        </p:spPr>
        <p:txBody>
          <a:bodyPr wrap="none" lIns="0" tIns="35988" rIns="0" bIns="49511" anchor="b">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予備タイトル（使用しない場合は削除）</a:t>
            </a:r>
          </a:p>
        </p:txBody>
      </p:sp>
      <p:sp>
        <p:nvSpPr>
          <p:cNvPr id="46" name="テキスト プレースホルダ 44"/>
          <p:cNvSpPr>
            <a:spLocks noGrp="1"/>
          </p:cNvSpPr>
          <p:nvPr>
            <p:ph type="body" sz="quarter" idx="11" hasCustomPrompt="1"/>
          </p:nvPr>
        </p:nvSpPr>
        <p:spPr>
          <a:xfrm>
            <a:off x="2714625" y="4419600"/>
            <a:ext cx="1615827" cy="30177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○○○○年○月○日</a:t>
            </a:r>
          </a:p>
        </p:txBody>
      </p:sp>
      <p:sp>
        <p:nvSpPr>
          <p:cNvPr id="50" name="テキスト プレースホルダ 48"/>
          <p:cNvSpPr>
            <a:spLocks noGrp="1"/>
          </p:cNvSpPr>
          <p:nvPr>
            <p:ph type="body" sz="quarter" idx="12" hasCustomPrompt="1"/>
          </p:nvPr>
        </p:nvSpPr>
        <p:spPr>
          <a:xfrm>
            <a:off x="2727129" y="784506"/>
            <a:ext cx="2348400" cy="42488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zh-CN" altLang="en-US" sz="2200" b="1" kern="1200" dirty="0" smtClean="0">
                <a:solidFill>
                  <a:schemeClr val="tx1"/>
                </a:solidFill>
                <a:latin typeface="Arial" charset="0"/>
                <a:ea typeface="ＭＳ Ｐゴシック" charset="-128"/>
                <a:cs typeface="+mn-cs"/>
              </a:defRPr>
            </a:lvl1pPr>
          </a:lstStyle>
          <a:p>
            <a:pPr lvl="0"/>
            <a:r>
              <a:rPr kumimoji="1" lang="zh-CN" altLang="en-US" dirty="0"/>
              <a:t>○○株式会社 御中</a:t>
            </a: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4" name="グループ化 43"/>
          <p:cNvGrpSpPr/>
          <p:nvPr userDrawn="1"/>
        </p:nvGrpSpPr>
        <p:grpSpPr>
          <a:xfrm>
            <a:off x="9483725" y="-261938"/>
            <a:ext cx="1587" cy="247650"/>
            <a:chOff x="9483725" y="-510339"/>
            <a:chExt cx="1587" cy="496050"/>
          </a:xfrm>
        </p:grpSpPr>
        <p:sp>
          <p:nvSpPr>
            <p:cNvPr id="45"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7"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52"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3"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セクション見出し">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1743075"/>
            <a:ext cx="6769100"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 name="Line 60"/>
          <p:cNvSpPr>
            <a:spLocks noChangeShapeType="1"/>
          </p:cNvSpPr>
          <p:nvPr userDrawn="1"/>
        </p:nvSpPr>
        <p:spPr bwMode="auto">
          <a:xfrm flipV="1">
            <a:off x="2720975" y="2341563"/>
            <a:ext cx="6767513" cy="0"/>
          </a:xfrm>
          <a:prstGeom prst="line">
            <a:avLst/>
          </a:prstGeom>
          <a:noFill/>
          <a:ln w="12700">
            <a:solidFill>
              <a:srgbClr val="5A5A5A"/>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241667" name="Rectangle 3"/>
          <p:cNvSpPr>
            <a:spLocks noGrp="1" noChangeArrowheads="1"/>
          </p:cNvSpPr>
          <p:nvPr>
            <p:ph type="ctrTitle" hasCustomPrompt="1"/>
          </p:nvPr>
        </p:nvSpPr>
        <p:spPr>
          <a:xfrm>
            <a:off x="2720975" y="1785937"/>
            <a:ext cx="6769100" cy="512762"/>
          </a:xfrm>
        </p:spPr>
        <p:txBody>
          <a:bodyPr anchor="ctr"/>
          <a:lstStyle>
            <a:lvl1pPr hangingPunct="0">
              <a:defRPr sz="2800">
                <a:latin typeface="Arial" panose="020B0604020202020204" pitchFamily="34" charset="0"/>
                <a:ea typeface="ＭＳ Ｐゴシック" panose="020B0600070205080204" pitchFamily="50" charset="-128"/>
              </a:defRPr>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0"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3"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7"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8"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Appendix">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defRPr/>
            </a:pPr>
            <a:endParaRPr lang="ja-JP" altLang="en-US"/>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pPr algn="r">
                <a:defRPr/>
              </a:pPr>
              <a:t>‹#›</a:t>
            </a:fld>
            <a:endParaRPr lang="ja-JP" altLang="en-US" dirty="0"/>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rPr>
              <a:t>/</a:t>
            </a:r>
            <a:r>
              <a:rPr lang="ja-JP" altLang="en-US" dirty="0">
                <a:solidFill>
                  <a:schemeClr val="bg1"/>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4" name="Rectangle 18"/>
          <p:cNvSpPr>
            <a:spLocks noChangeArrowheads="1"/>
          </p:cNvSpPr>
          <p:nvPr userDrawn="1"/>
        </p:nvSpPr>
        <p:spPr bwMode="auto">
          <a:xfrm>
            <a:off x="2730500" y="2757335"/>
            <a:ext cx="746999" cy="301778"/>
          </a:xfrm>
          <a:prstGeom prst="rect">
            <a:avLst/>
          </a:prstGeom>
          <a:noFill/>
          <a:ln w="9525" algn="ctr">
            <a:noFill/>
            <a:miter lim="800000"/>
            <a:headEnd/>
            <a:tailEnd/>
          </a:ln>
        </p:spPr>
        <p:txBody>
          <a:bodyPr wrap="none" lIns="0" tIns="35988" rIns="0" bIns="49511" anchor="b">
            <a:spAutoFit/>
          </a:bodyPr>
          <a:lstStyle/>
          <a:p>
            <a:pPr algn="l" eaLnBrk="0" hangingPunct="0">
              <a:lnSpc>
                <a:spcPct val="100000"/>
              </a:lnSpc>
              <a:spcBef>
                <a:spcPct val="0"/>
              </a:spcBef>
              <a:buClrTx/>
              <a:buFontTx/>
              <a:buNone/>
            </a:pPr>
            <a:r>
              <a:rPr lang="en-US" altLang="ja-JP" sz="1400" dirty="0">
                <a:solidFill>
                  <a:schemeClr val="tx1"/>
                </a:solidFill>
              </a:rPr>
              <a:t>Appendix</a:t>
            </a:r>
            <a:endParaRPr lang="ja-JP" altLang="en-US" sz="1400" dirty="0">
              <a:solidFill>
                <a:schemeClr val="tx1"/>
              </a:solidFill>
            </a:endParaRPr>
          </a:p>
        </p:txBody>
      </p:sp>
      <p:sp>
        <p:nvSpPr>
          <p:cNvPr id="43"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5"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49"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0"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本文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06400" y="662087"/>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lvl1pPr>
              <a:defRPr kumimoji="1" lang="ja-JP" altLang="en-US" sz="2000" b="1" dirty="0">
                <a:solidFill>
                  <a:schemeClr val="tx2"/>
                </a:solidFill>
                <a:latin typeface="+mj-lt"/>
                <a:ea typeface="+mj-ea"/>
                <a:cs typeface="+mj-cs"/>
              </a:defRPr>
            </a:lvl1pPr>
          </a:lstStyle>
          <a:p>
            <a:pPr lvl="0" algn="l" defTabSz="990600" rtl="0" eaLnBrk="0" fontAlgn="base" hangingPunct="0">
              <a:spcBef>
                <a:spcPct val="0"/>
              </a:spcBef>
              <a:spcAft>
                <a:spcPct val="0"/>
              </a:spcAft>
            </a:pPr>
            <a:r>
              <a:rPr lang="ja-JP" altLang="en-US" dirty="0"/>
              <a:t>タイトル</a:t>
            </a:r>
            <a:r>
              <a:rPr lang="en-US" altLang="ja-JP" dirty="0"/>
              <a:t>MSP</a:t>
            </a:r>
            <a:r>
              <a:rPr lang="ja-JP" altLang="en-US" dirty="0"/>
              <a:t>ゴシック</a:t>
            </a:r>
            <a:r>
              <a:rPr lang="en-US" altLang="ja-JP" dirty="0"/>
              <a:t>20pt□□□□</a:t>
            </a:r>
            <a:endParaRPr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8" name="テキスト ボックス 37"/>
          <p:cNvSpPr txBox="1"/>
          <p:nvPr userDrawn="1"/>
        </p:nvSpPr>
        <p:spPr>
          <a:xfrm>
            <a:off x="9083675" y="6477000"/>
            <a:ext cx="406400" cy="260350"/>
          </a:xfrm>
          <a:prstGeom prst="rect">
            <a:avLst/>
          </a:prstGeom>
          <a:noFill/>
        </p:spPr>
        <p:txBody>
          <a:bodyPr wrap="none"/>
          <a:lstStyle/>
          <a:p>
            <a:pPr algn="r">
              <a:defRPr/>
            </a:pPr>
            <a:fld id="{54FC02CB-9E9B-446E-AF88-F271348760CE}"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9" name="テキスト ボックス 38"/>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1029" name="Rectangle 35"/>
          <p:cNvSpPr>
            <a:spLocks noGrp="1" noChangeArrowheads="1"/>
          </p:cNvSpPr>
          <p:nvPr userDrawn="1">
            <p:ph type="title"/>
          </p:nvPr>
        </p:nvSpPr>
        <p:spPr bwMode="auto">
          <a:xfrm>
            <a:off x="4064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ja-JP" altLang="en-US" dirty="0"/>
              <a:t>マスタータイトルの書式設定</a:t>
            </a:r>
          </a:p>
        </p:txBody>
      </p:sp>
      <p:sp>
        <p:nvSpPr>
          <p:cNvPr id="1030" name="Rectangle 37"/>
          <p:cNvSpPr>
            <a:spLocks noGrp="1" noChangeArrowheads="1"/>
          </p:cNvSpPr>
          <p:nvPr userDrawn="1">
            <p:ph type="body" idx="1"/>
          </p:nvPr>
        </p:nvSpPr>
        <p:spPr bwMode="auto">
          <a:xfrm>
            <a:off x="419100" y="1285875"/>
            <a:ext cx="9064625" cy="51657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a:t>第 </a:t>
            </a:r>
            <a:r>
              <a:rPr lang="en-US" altLang="ja-JP"/>
              <a:t>1 </a:t>
            </a:r>
            <a:r>
              <a:rPr lang="ja-JP" altLang="en-US"/>
              <a:t>レベル</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40676" name="Line 36"/>
          <p:cNvSpPr>
            <a:spLocks noChangeShapeType="1"/>
          </p:cNvSpPr>
          <p:nvPr userDrawn="1"/>
        </p:nvSpPr>
        <p:spPr bwMode="auto">
          <a:xfrm flipV="1">
            <a:off x="374650" y="549275"/>
            <a:ext cx="9156654"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681" name="Line 41"/>
          <p:cNvSpPr>
            <a:spLocks noChangeShapeType="1"/>
          </p:cNvSpPr>
          <p:nvPr userDrawn="1"/>
        </p:nvSpPr>
        <p:spPr bwMode="auto">
          <a:xfrm flipV="1">
            <a:off x="374650" y="1082675"/>
            <a:ext cx="9161463" cy="0"/>
          </a:xfrm>
          <a:prstGeom prst="line">
            <a:avLst/>
          </a:prstGeom>
          <a:noFill/>
          <a:ln w="15875">
            <a:solidFill>
              <a:srgbClr val="80808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29" name="Line 89"/>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0" name="Line 90"/>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1" name="Line 91"/>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2" name="Line 92"/>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3" name="Line 93"/>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4" name="Line 94"/>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5" name="Line 95"/>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6" name="Line 96"/>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7" name="Line 97"/>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8" name="Line 98"/>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9" name="Line 99"/>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0" name="Line 100"/>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1" name="Line 101"/>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2" name="Line 102"/>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3" name="Line 103"/>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4" name="Line 104"/>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5" name="Line 105"/>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6" name="Line 106"/>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7" name="Line 107"/>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8" name="Line 108"/>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0" name="Line 110"/>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1" name="Line 111"/>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2" name="Line 112"/>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3" name="Line 113"/>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4" name="Line 114"/>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5" name="Line 115"/>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6" name="Line 116"/>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3" name="グループ化 42"/>
          <p:cNvGrpSpPr/>
          <p:nvPr userDrawn="1"/>
        </p:nvGrpSpPr>
        <p:grpSpPr>
          <a:xfrm>
            <a:off x="9483725" y="-261938"/>
            <a:ext cx="1587" cy="247650"/>
            <a:chOff x="9483725" y="-510339"/>
            <a:chExt cx="1587" cy="496050"/>
          </a:xfrm>
        </p:grpSpPr>
        <p:sp>
          <p:nvSpPr>
            <p:cNvPr id="40"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2"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4"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5"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68" r:id="rId4"/>
  </p:sldLayoutIdLst>
  <p:hf hdr="0" ftr="0" dt="0"/>
  <p:txStyles>
    <p:titleStyle>
      <a:lvl1pPr algn="l" defTabSz="990600" rtl="0" eaLnBrk="0" fontAlgn="base" hangingPunct="0">
        <a:spcBef>
          <a:spcPct val="0"/>
        </a:spcBef>
        <a:spcAft>
          <a:spcPct val="0"/>
        </a:spcAft>
        <a:defRPr kumimoji="1" sz="2000" b="1">
          <a:solidFill>
            <a:schemeClr val="tx2"/>
          </a:solidFill>
          <a:latin typeface="Arial" panose="020B0604020202020204" pitchFamily="34" charset="0"/>
          <a:ea typeface="ＭＳ Ｐゴシック" panose="020B0600070205080204" pitchFamily="50" charset="-128"/>
          <a:cs typeface="+mj-cs"/>
        </a:defRPr>
      </a:lvl1pPr>
      <a:lvl2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2pPr>
      <a:lvl3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3pPr>
      <a:lvl4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4pPr>
      <a:lvl5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5pPr>
      <a:lvl6pPr marL="457200" algn="l" defTabSz="990600" rtl="0" fontAlgn="base">
        <a:spcBef>
          <a:spcPct val="0"/>
        </a:spcBef>
        <a:spcAft>
          <a:spcPct val="0"/>
        </a:spcAft>
        <a:defRPr kumimoji="1" sz="2000" b="1">
          <a:solidFill>
            <a:schemeClr val="tx2"/>
          </a:solidFill>
          <a:latin typeface="Arial" charset="0"/>
          <a:ea typeface="ＭＳ Ｐゴシック" charset="-128"/>
        </a:defRPr>
      </a:lvl6pPr>
      <a:lvl7pPr marL="914400" algn="l" defTabSz="990600" rtl="0" fontAlgn="base">
        <a:spcBef>
          <a:spcPct val="0"/>
        </a:spcBef>
        <a:spcAft>
          <a:spcPct val="0"/>
        </a:spcAft>
        <a:defRPr kumimoji="1" sz="2000" b="1">
          <a:solidFill>
            <a:schemeClr val="tx2"/>
          </a:solidFill>
          <a:latin typeface="Arial" charset="0"/>
          <a:ea typeface="ＭＳ Ｐゴシック" charset="-128"/>
        </a:defRPr>
      </a:lvl7pPr>
      <a:lvl8pPr marL="1371600" algn="l" defTabSz="990600" rtl="0" fontAlgn="base">
        <a:spcBef>
          <a:spcPct val="0"/>
        </a:spcBef>
        <a:spcAft>
          <a:spcPct val="0"/>
        </a:spcAft>
        <a:defRPr kumimoji="1" sz="2000" b="1">
          <a:solidFill>
            <a:schemeClr val="tx2"/>
          </a:solidFill>
          <a:latin typeface="Arial" charset="0"/>
          <a:ea typeface="ＭＳ Ｐゴシック" charset="-128"/>
        </a:defRPr>
      </a:lvl8pPr>
      <a:lvl9pPr marL="1828800" algn="l" defTabSz="990600" rtl="0" fontAlgn="base">
        <a:spcBef>
          <a:spcPct val="0"/>
        </a:spcBef>
        <a:spcAft>
          <a:spcPct val="0"/>
        </a:spcAft>
        <a:defRPr kumimoji="1" sz="2000" b="1">
          <a:solidFill>
            <a:schemeClr val="tx2"/>
          </a:solidFill>
          <a:latin typeface="Arial" charset="0"/>
          <a:ea typeface="ＭＳ Ｐゴシック" charset="-128"/>
        </a:defRPr>
      </a:lvl9pPr>
    </p:titleStyle>
    <p:body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プレースホルダ 21">
            <a:extLst>
              <a:ext uri="{FF2B5EF4-FFF2-40B4-BE49-F238E27FC236}">
                <a16:creationId xmlns:a16="http://schemas.microsoft.com/office/drawing/2014/main" id="{12306E2B-769A-438D-BD32-581CA298B23D}"/>
              </a:ext>
            </a:extLst>
          </p:cNvPr>
          <p:cNvSpPr txBox="1">
            <a:spLocks/>
          </p:cNvSpPr>
          <p:nvPr/>
        </p:nvSpPr>
        <p:spPr bwMode="auto">
          <a:xfrm>
            <a:off x="415925" y="2989204"/>
            <a:ext cx="9074149" cy="2579324"/>
          </a:xfrm>
          <a:prstGeom prst="rect">
            <a:avLst/>
          </a:prstGeom>
          <a:noFill/>
          <a:ln w="9525">
            <a:noFill/>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r>
              <a:rPr lang="ja-JP" altLang="en-US" sz="1800" dirty="0">
                <a:latin typeface="Arial" panose="020B0604020202020204" pitchFamily="34" charset="0"/>
                <a:ea typeface="ＭＳ Ｐゴシック" panose="020B0600070205080204" pitchFamily="50" charset="-128"/>
              </a:rPr>
              <a:t>提 出 日  ：令和</a:t>
            </a:r>
            <a:r>
              <a:rPr lang="en-US" altLang="ja-JP" sz="1800" dirty="0">
                <a:latin typeface="Arial" panose="020B0604020202020204" pitchFamily="34" charset="0"/>
                <a:ea typeface="ＭＳ Ｐゴシック" panose="020B0600070205080204" pitchFamily="50" charset="-128"/>
              </a:rPr>
              <a:t>7</a:t>
            </a:r>
            <a:r>
              <a:rPr lang="ja-JP" altLang="en-US" sz="1800" dirty="0">
                <a:latin typeface="Arial" panose="020B0604020202020204" pitchFamily="34" charset="0"/>
                <a:ea typeface="ＭＳ Ｐゴシック" panose="020B0600070205080204" pitchFamily="50" charset="-128"/>
              </a:rPr>
              <a:t>年○月○日</a:t>
            </a:r>
          </a:p>
          <a:p>
            <a:r>
              <a:rPr lang="ja-JP" altLang="en-US" sz="1800" dirty="0">
                <a:latin typeface="Arial" panose="020B0604020202020204" pitchFamily="34" charset="0"/>
                <a:ea typeface="ＭＳ Ｐゴシック" panose="020B0600070205080204" pitchFamily="50" charset="-128"/>
              </a:rPr>
              <a:t>応募者名：〇〇株式会社</a:t>
            </a:r>
            <a:endParaRPr lang="en-US" altLang="ja-JP" sz="1800" dirty="0">
              <a:latin typeface="Arial" panose="020B0604020202020204" pitchFamily="34" charset="0"/>
              <a:ea typeface="ＭＳ Ｐゴシック" panose="020B0600070205080204" pitchFamily="50" charset="-128"/>
            </a:endParaRPr>
          </a:p>
          <a:p>
            <a:r>
              <a:rPr lang="en-US" altLang="ja-JP" sz="1800" dirty="0">
                <a:latin typeface="Arial" panose="020B0604020202020204" pitchFamily="34" charset="0"/>
                <a:ea typeface="ＭＳ Ｐゴシック" panose="020B0600070205080204" pitchFamily="50" charset="-128"/>
              </a:rPr>
              <a:t>【</a:t>
            </a:r>
            <a:r>
              <a:rPr lang="ja-JP" altLang="en-US" sz="1800" dirty="0">
                <a:latin typeface="Arial" panose="020B0604020202020204" pitchFamily="34" charset="0"/>
                <a:ea typeface="ＭＳ Ｐゴシック" panose="020B0600070205080204" pitchFamily="50" charset="-128"/>
              </a:rPr>
              <a:t>連絡担当者</a:t>
            </a:r>
            <a:r>
              <a:rPr lang="en-US" altLang="ja-JP" sz="1800" dirty="0">
                <a:latin typeface="Arial" panose="020B0604020202020204" pitchFamily="34" charset="0"/>
                <a:ea typeface="ＭＳ Ｐゴシック" panose="020B0600070205080204" pitchFamily="50" charset="-128"/>
              </a:rPr>
              <a:t>】</a:t>
            </a:r>
          </a:p>
          <a:p>
            <a:r>
              <a:rPr lang="ja-JP" altLang="en-US" sz="1800" dirty="0">
                <a:latin typeface="Arial" panose="020B0604020202020204" pitchFamily="34" charset="0"/>
                <a:ea typeface="ＭＳ Ｐゴシック" panose="020B0600070205080204" pitchFamily="50" charset="-128"/>
              </a:rPr>
              <a:t>氏名：</a:t>
            </a:r>
          </a:p>
          <a:p>
            <a:r>
              <a:rPr lang="ja-JP" altLang="en-US" sz="1800" dirty="0">
                <a:latin typeface="Arial" panose="020B0604020202020204" pitchFamily="34" charset="0"/>
                <a:ea typeface="ＭＳ Ｐゴシック" panose="020B0600070205080204" pitchFamily="50" charset="-128"/>
              </a:rPr>
              <a:t>カナ：</a:t>
            </a:r>
          </a:p>
          <a:p>
            <a:r>
              <a:rPr lang="ja-JP" altLang="en-US" sz="1800" dirty="0">
                <a:latin typeface="Arial" panose="020B0604020202020204" pitchFamily="34" charset="0"/>
                <a:ea typeface="ＭＳ Ｐゴシック" panose="020B0600070205080204" pitchFamily="50" charset="-128"/>
              </a:rPr>
              <a:t>部署：</a:t>
            </a:r>
          </a:p>
          <a:p>
            <a:r>
              <a:rPr lang="ja-JP" altLang="en-US" sz="1800" dirty="0">
                <a:latin typeface="Arial" panose="020B0604020202020204" pitchFamily="34" charset="0"/>
                <a:ea typeface="ＭＳ Ｐゴシック" panose="020B0600070205080204" pitchFamily="50" charset="-128"/>
              </a:rPr>
              <a:t>電話：</a:t>
            </a:r>
          </a:p>
          <a:p>
            <a:r>
              <a:rPr lang="ja-JP" altLang="en-US" sz="1800" dirty="0">
                <a:latin typeface="Arial" panose="020B0604020202020204" pitchFamily="34" charset="0"/>
                <a:ea typeface="ＭＳ Ｐゴシック" panose="020B0600070205080204" pitchFamily="50" charset="-128"/>
              </a:rPr>
              <a:t>メール：</a:t>
            </a:r>
          </a:p>
          <a:p>
            <a:endParaRPr lang="en-US" altLang="ja-JP" sz="1800" dirty="0">
              <a:solidFill>
                <a:srgbClr val="FF0000"/>
              </a:solidFill>
              <a:latin typeface="Arial" panose="020B0604020202020204" pitchFamily="34" charset="0"/>
              <a:ea typeface="ＭＳ Ｐゴシック" panose="020B0600070205080204" pitchFamily="50" charset="-128"/>
            </a:endParaRPr>
          </a:p>
        </p:txBody>
      </p:sp>
      <p:sp>
        <p:nvSpPr>
          <p:cNvPr id="13" name="テキスト ボックス 12">
            <a:extLst>
              <a:ext uri="{FF2B5EF4-FFF2-40B4-BE49-F238E27FC236}">
                <a16:creationId xmlns:a16="http://schemas.microsoft.com/office/drawing/2014/main" id="{8CA838DE-D356-4DF2-93E3-286E0C20724A}"/>
              </a:ext>
            </a:extLst>
          </p:cNvPr>
          <p:cNvSpPr txBox="1"/>
          <p:nvPr/>
        </p:nvSpPr>
        <p:spPr>
          <a:xfrm>
            <a:off x="415925" y="549275"/>
            <a:ext cx="1117600" cy="491481"/>
          </a:xfrm>
          <a:prstGeom prst="rect">
            <a:avLst/>
          </a:prstGeom>
          <a:noFill/>
          <a:ln>
            <a:solidFill>
              <a:schemeClr val="tx1">
                <a:lumMod val="95000"/>
                <a:lumOff val="5000"/>
              </a:schemeClr>
            </a:solidFill>
          </a:ln>
        </p:spPr>
        <p:txBody>
          <a:bodyPr wrap="square" rtlCol="0">
            <a:spAutoFit/>
          </a:bodyPr>
          <a:lstStyle/>
          <a:p>
            <a:r>
              <a:rPr kumimoji="1" lang="ja-JP" altLang="en-US" sz="2400" dirty="0">
                <a:latin typeface="Arial" panose="020B0604020202020204" pitchFamily="34" charset="0"/>
                <a:ea typeface="ＭＳ Ｐゴシック" panose="020B0600070205080204" pitchFamily="50" charset="-128"/>
              </a:rPr>
              <a:t>表紙</a:t>
            </a:r>
          </a:p>
        </p:txBody>
      </p:sp>
      <p:sp>
        <p:nvSpPr>
          <p:cNvPr id="2" name="正方形/長方形 1">
            <a:extLst>
              <a:ext uri="{FF2B5EF4-FFF2-40B4-BE49-F238E27FC236}">
                <a16:creationId xmlns:a16="http://schemas.microsoft.com/office/drawing/2014/main" id="{8E523865-89D6-45ED-BF4C-32BBC6DF8427}"/>
              </a:ext>
            </a:extLst>
          </p:cNvPr>
          <p:cNvSpPr/>
          <p:nvPr/>
        </p:nvSpPr>
        <p:spPr bwMode="auto">
          <a:xfrm>
            <a:off x="415925" y="1358899"/>
            <a:ext cx="9074149" cy="1630305"/>
          </a:xfrm>
          <a:prstGeom prst="rect">
            <a:avLst/>
          </a:prstGeom>
          <a:solidFill>
            <a:schemeClr val="accent6"/>
          </a:solid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令和７年度介護ロボット実用化促進事業</a:t>
            </a:r>
          </a:p>
          <a:p>
            <a:r>
              <a:rPr lang="ja-JP" altLang="en-US" sz="2400" dirty="0" smtClean="0">
                <a:solidFill>
                  <a:schemeClr val="bg1"/>
                </a:solidFill>
                <a:latin typeface="Arial" panose="020B0604020202020204" pitchFamily="34" charset="0"/>
                <a:ea typeface="ＭＳ Ｐゴシック" panose="020B0600070205080204" pitchFamily="50" charset="-128"/>
                <a:cs typeface="Arial" panose="020B0604020202020204" pitchFamily="34" charset="0"/>
              </a:rPr>
              <a:t>開発企業募集</a:t>
            </a:r>
            <a:r>
              <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
            </a:r>
            <a:br>
              <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b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＜応募申請書＞</a:t>
            </a:r>
          </a:p>
        </p:txBody>
      </p:sp>
      <p:sp>
        <p:nvSpPr>
          <p:cNvPr id="6" name="Rectangle 1">
            <a:extLst>
              <a:ext uri="{FF2B5EF4-FFF2-40B4-BE49-F238E27FC236}">
                <a16:creationId xmlns:a16="http://schemas.microsoft.com/office/drawing/2014/main" id="{F843E1C1-3F9B-470B-9162-CEFC7563E7FC}"/>
              </a:ext>
            </a:extLst>
          </p:cNvPr>
          <p:cNvSpPr>
            <a:spLocks noChangeArrowheads="1"/>
          </p:cNvSpPr>
          <p:nvPr/>
        </p:nvSpPr>
        <p:spPr bwMode="auto">
          <a:xfrm>
            <a:off x="415924" y="5359400"/>
            <a:ext cx="9074149" cy="1269335"/>
          </a:xfrm>
          <a:prstGeom prst="rect">
            <a:avLst/>
          </a:prstGeom>
          <a:noFill/>
          <a:ln w="9525">
            <a:solidFill>
              <a:schemeClr val="bg2">
                <a:lumMod val="75000"/>
              </a:schemeClr>
            </a:solidFill>
            <a:prstDash val="dash"/>
            <a:miter lim="800000"/>
            <a:headEnd/>
            <a:tailEnd/>
          </a:ln>
          <a:effectLst/>
        </p:spPr>
        <p:txBody>
          <a:bodyPr vert="horz" wrap="square" lIns="36000" tIns="36000" rIns="36000" bIns="36000" numCol="1" anchor="ctr" anchorCtr="0" compatLnSpc="1">
            <a:prstTxWarp prst="textNoShape">
              <a:avLst/>
            </a:prstTxWarp>
            <a:normAutofit fontScale="85000" lnSpcReduction="20000"/>
          </a:bodyPr>
          <a:lstStyle/>
          <a:p>
            <a:pPr algn="l">
              <a:lnSpc>
                <a:spcPct val="150000"/>
              </a:lnSpc>
              <a:spcBef>
                <a:spcPct val="0"/>
              </a:spcBef>
              <a:buClr>
                <a:srgbClr val="5A5A5A"/>
              </a:buClr>
              <a:buSzPct val="100000"/>
            </a:pPr>
            <a:r>
              <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r>
              <a:rPr lang="ja-JP" altLang="en-US" sz="1800" b="1" dirty="0">
                <a:solidFill>
                  <a:schemeClr val="tx1"/>
                </a:solidFill>
                <a:latin typeface="Arial" panose="020B0604020202020204" pitchFamily="34" charset="0"/>
                <a:ea typeface="ＭＳ Ｐゴシック" panose="020B0600070205080204" pitchFamily="50" charset="-128"/>
                <a:cs typeface="ＭＳ ゴシック" pitchFamily="49" charset="-128"/>
              </a:rPr>
              <a:t>作成時のルール・留意事項</a:t>
            </a:r>
            <a:r>
              <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endParaRPr lang="en-US" altLang="ja-JP" sz="18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原則として、全体を通じて、</a:t>
            </a:r>
            <a:r>
              <a:rPr lang="en-US" altLang="ja-JP" sz="1800" u="sng" dirty="0">
                <a:solidFill>
                  <a:schemeClr val="tx1"/>
                </a:solidFill>
                <a:latin typeface="Arial" panose="020B0604020202020204" pitchFamily="34" charset="0"/>
                <a:ea typeface="ＭＳ Ｐゴシック" panose="020B0600070205080204" pitchFamily="50" charset="-128"/>
                <a:cs typeface="Times New Roman" pitchFamily="18" charset="0"/>
              </a:rPr>
              <a:t>20</a:t>
            </a:r>
            <a:r>
              <a:rPr lang="ja-JP" altLang="en-US" sz="1800" b="1" u="sng" dirty="0">
                <a:solidFill>
                  <a:schemeClr val="tx1"/>
                </a:solidFill>
                <a:latin typeface="Arial" panose="020B0604020202020204" pitchFamily="34" charset="0"/>
                <a:ea typeface="ＭＳ Ｐゴシック" panose="020B0600070205080204" pitchFamily="50" charset="-128"/>
                <a:cs typeface="Times New Roman" pitchFamily="18" charset="0"/>
              </a:rPr>
              <a:t>ページ以内で作成</a:t>
            </a: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をしてください（表紙を除く）。</a:t>
            </a: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応募申請書以外の資料を用いることは不可とします。</a:t>
            </a:r>
            <a:endParaRPr lang="en-US" altLang="ja-JP" sz="18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提出いただい応募申請書は 本 事業 以外には使用いたしません。</a:t>
            </a:r>
            <a:endParaRPr lang="en-US" altLang="ja-JP" sz="1800" dirty="0">
              <a:solidFill>
                <a:schemeClr val="tx1"/>
              </a:solidFill>
              <a:latin typeface="Arial" panose="020B0604020202020204" pitchFamily="34" charset="0"/>
              <a:ea typeface="ＭＳ Ｐゴシック" panose="020B0600070205080204" pitchFamily="50" charset="-128"/>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62D486-58C1-ED92-0F63-EFD181A8BC7A}"/>
              </a:ext>
            </a:extLst>
          </p:cNvPr>
          <p:cNvSpPr>
            <a:spLocks noGrp="1"/>
          </p:cNvSpPr>
          <p:nvPr>
            <p:ph type="title"/>
          </p:nvPr>
        </p:nvSpPr>
        <p:spPr>
          <a:xfrm>
            <a:off x="406400" y="662087"/>
            <a:ext cx="9061450" cy="307777"/>
          </a:xfrm>
        </p:spPr>
        <p:txBody>
          <a:bodyPr/>
          <a:lstStyle/>
          <a:p>
            <a:r>
              <a:rPr lang="en-US" altLang="ja-JP" dirty="0"/>
              <a:t>8.  </a:t>
            </a:r>
            <a:r>
              <a:rPr lang="ja-JP" altLang="en-US" dirty="0"/>
              <a:t>事業スケジュール</a:t>
            </a:r>
            <a:endParaRPr kumimoji="1" lang="ja-JP" altLang="en-US" dirty="0"/>
          </a:p>
        </p:txBody>
      </p:sp>
      <p:sp>
        <p:nvSpPr>
          <p:cNvPr id="3" name="Rectangle 3">
            <a:extLst>
              <a:ext uri="{FF2B5EF4-FFF2-40B4-BE49-F238E27FC236}">
                <a16:creationId xmlns:a16="http://schemas.microsoft.com/office/drawing/2014/main" id="{AEFEB9C1-9D53-2ED7-5CBB-0F2E2BB8E947}"/>
              </a:ext>
            </a:extLst>
          </p:cNvPr>
          <p:cNvSpPr txBox="1">
            <a:spLocks noChangeArrowheads="1"/>
          </p:cNvSpPr>
          <p:nvPr/>
        </p:nvSpPr>
        <p:spPr bwMode="auto">
          <a:xfrm>
            <a:off x="406401" y="1212236"/>
            <a:ext cx="9061450"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200" b="1" kern="0" dirty="0">
                <a:solidFill>
                  <a:schemeClr val="tx1"/>
                </a:solidFill>
              </a:rPr>
              <a:t>本事業に関するスケジュールを記載してください。</a:t>
            </a:r>
            <a:endParaRPr lang="en-US" altLang="ja-JP" sz="1200" b="1" kern="0" dirty="0">
              <a:solidFill>
                <a:schemeClr val="tx1"/>
              </a:solidFill>
            </a:endParaRPr>
          </a:p>
        </p:txBody>
      </p:sp>
      <p:graphicFrame>
        <p:nvGraphicFramePr>
          <p:cNvPr id="6" name="表 5">
            <a:extLst>
              <a:ext uri="{FF2B5EF4-FFF2-40B4-BE49-F238E27FC236}">
                <a16:creationId xmlns:a16="http://schemas.microsoft.com/office/drawing/2014/main" id="{9FE9F7E4-E1D4-5FB7-2EA2-AC69643C3B29}"/>
              </a:ext>
            </a:extLst>
          </p:cNvPr>
          <p:cNvGraphicFramePr>
            <a:graphicFrameLocks noGrp="1"/>
          </p:cNvGraphicFramePr>
          <p:nvPr>
            <p:extLst>
              <p:ext uri="{D42A27DB-BD31-4B8C-83A1-F6EECF244321}">
                <p14:modId xmlns:p14="http://schemas.microsoft.com/office/powerpoint/2010/main" val="3558069007"/>
              </p:ext>
            </p:extLst>
          </p:nvPr>
        </p:nvGraphicFramePr>
        <p:xfrm>
          <a:off x="335115" y="2010563"/>
          <a:ext cx="9271001" cy="3291840"/>
        </p:xfrm>
        <a:graphic>
          <a:graphicData uri="http://schemas.openxmlformats.org/drawingml/2006/table">
            <a:tbl>
              <a:tblPr>
                <a:tableStyleId>{93296810-A885-4BE3-A3E7-6D5BEEA58F35}</a:tableStyleId>
              </a:tblPr>
              <a:tblGrid>
                <a:gridCol w="1043941">
                  <a:extLst>
                    <a:ext uri="{9D8B030D-6E8A-4147-A177-3AD203B41FA5}">
                      <a16:colId xmlns:a16="http://schemas.microsoft.com/office/drawing/2014/main" val="3104755138"/>
                    </a:ext>
                  </a:extLst>
                </a:gridCol>
                <a:gridCol w="770253">
                  <a:extLst>
                    <a:ext uri="{9D8B030D-6E8A-4147-A177-3AD203B41FA5}">
                      <a16:colId xmlns:a16="http://schemas.microsoft.com/office/drawing/2014/main" val="1570376985"/>
                    </a:ext>
                  </a:extLst>
                </a:gridCol>
                <a:gridCol w="608230">
                  <a:extLst>
                    <a:ext uri="{9D8B030D-6E8A-4147-A177-3AD203B41FA5}">
                      <a16:colId xmlns:a16="http://schemas.microsoft.com/office/drawing/2014/main" val="231184581"/>
                    </a:ext>
                  </a:extLst>
                </a:gridCol>
                <a:gridCol w="676377">
                  <a:extLst>
                    <a:ext uri="{9D8B030D-6E8A-4147-A177-3AD203B41FA5}">
                      <a16:colId xmlns:a16="http://schemas.microsoft.com/office/drawing/2014/main" val="4280509461"/>
                    </a:ext>
                  </a:extLst>
                </a:gridCol>
                <a:gridCol w="1536700">
                  <a:extLst>
                    <a:ext uri="{9D8B030D-6E8A-4147-A177-3AD203B41FA5}">
                      <a16:colId xmlns:a16="http://schemas.microsoft.com/office/drawing/2014/main" val="687016913"/>
                    </a:ext>
                  </a:extLst>
                </a:gridCol>
                <a:gridCol w="863600">
                  <a:extLst>
                    <a:ext uri="{9D8B030D-6E8A-4147-A177-3AD203B41FA5}">
                      <a16:colId xmlns:a16="http://schemas.microsoft.com/office/drawing/2014/main" val="3992630793"/>
                    </a:ext>
                  </a:extLst>
                </a:gridCol>
                <a:gridCol w="850578">
                  <a:extLst>
                    <a:ext uri="{9D8B030D-6E8A-4147-A177-3AD203B41FA5}">
                      <a16:colId xmlns:a16="http://schemas.microsoft.com/office/drawing/2014/main" val="435866630"/>
                    </a:ext>
                  </a:extLst>
                </a:gridCol>
                <a:gridCol w="2921322">
                  <a:extLst>
                    <a:ext uri="{9D8B030D-6E8A-4147-A177-3AD203B41FA5}">
                      <a16:colId xmlns:a16="http://schemas.microsoft.com/office/drawing/2014/main" val="3809744021"/>
                    </a:ext>
                  </a:extLst>
                </a:gridCol>
              </a:tblGrid>
              <a:tr h="196006">
                <a:tc rowSpan="3">
                  <a:txBody>
                    <a:bodyPr/>
                    <a:lstStyle/>
                    <a:p>
                      <a:pPr algn="l"/>
                      <a:r>
                        <a:rPr kumimoji="1" lang="ja-JP" altLang="en-US" sz="1100" b="1" dirty="0">
                          <a:solidFill>
                            <a:schemeClr val="bg1"/>
                          </a:solidFill>
                        </a:rPr>
                        <a:t>業務内容</a:t>
                      </a:r>
                    </a:p>
                  </a:txBody>
                  <a:tcPr marL="54000" marR="54000">
                    <a:solidFill>
                      <a:schemeClr val="accent6"/>
                    </a:solidFill>
                  </a:tcPr>
                </a:tc>
                <a:tc rowSpan="3">
                  <a:txBody>
                    <a:bodyPr/>
                    <a:lstStyle/>
                    <a:p>
                      <a:pPr algn="l"/>
                      <a:r>
                        <a:rPr kumimoji="1" lang="ja-JP" altLang="en-US" sz="1100" b="1" dirty="0">
                          <a:solidFill>
                            <a:schemeClr val="bg1"/>
                          </a:solidFill>
                        </a:rPr>
                        <a:t>実施時期</a:t>
                      </a:r>
                    </a:p>
                  </a:txBody>
                  <a:tcPr marL="54000" marR="54000">
                    <a:solidFill>
                      <a:schemeClr val="accent6"/>
                    </a:solidFill>
                  </a:tcPr>
                </a:tc>
                <a:tc gridSpan="5">
                  <a:txBody>
                    <a:bodyPr/>
                    <a:lstStyle/>
                    <a:p>
                      <a:pPr algn="l"/>
                      <a:r>
                        <a:rPr kumimoji="1" lang="ja-JP" altLang="en-US" sz="1100" b="1" dirty="0">
                          <a:solidFill>
                            <a:schemeClr val="bg1"/>
                          </a:solidFill>
                        </a:rPr>
                        <a:t>実施体制</a:t>
                      </a:r>
                    </a:p>
                  </a:txBody>
                  <a:tcPr marL="54000" marR="54000">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rowSpan="3">
                  <a:txBody>
                    <a:bodyPr/>
                    <a:lstStyle/>
                    <a:p>
                      <a:pPr algn="l"/>
                      <a:r>
                        <a:rPr kumimoji="1" lang="ja-JP" altLang="en-US" sz="1100" b="1" dirty="0">
                          <a:solidFill>
                            <a:schemeClr val="bg1"/>
                          </a:solidFill>
                        </a:rPr>
                        <a:t>留意事項</a:t>
                      </a:r>
                      <a:endParaRPr kumimoji="1" lang="en-US" altLang="ja-JP" sz="1100" b="1" dirty="0">
                        <a:solidFill>
                          <a:schemeClr val="bg1"/>
                        </a:solidFill>
                      </a:endParaRPr>
                    </a:p>
                    <a:p>
                      <a:pPr algn="l"/>
                      <a:r>
                        <a:rPr kumimoji="1" lang="ja-JP" altLang="en-US" sz="1100" b="1" dirty="0">
                          <a:solidFill>
                            <a:schemeClr val="bg1"/>
                          </a:solidFill>
                        </a:rPr>
                        <a:t>具体的な業務内容、</a:t>
                      </a:r>
                      <a:r>
                        <a:rPr kumimoji="1" lang="en-US" altLang="ja-JP" sz="1100" b="1" dirty="0">
                          <a:solidFill>
                            <a:schemeClr val="bg1"/>
                          </a:solidFill>
                        </a:rPr>
                        <a:t/>
                      </a:r>
                      <a:br>
                        <a:rPr kumimoji="1" lang="en-US" altLang="ja-JP" sz="1100" b="1" dirty="0">
                          <a:solidFill>
                            <a:schemeClr val="bg1"/>
                          </a:solidFill>
                        </a:rPr>
                      </a:br>
                      <a:r>
                        <a:rPr kumimoji="1" lang="ja-JP" altLang="en-US" sz="1100" b="1" dirty="0">
                          <a:solidFill>
                            <a:schemeClr val="bg1"/>
                          </a:solidFill>
                        </a:rPr>
                        <a:t>過去の従事実績・連携実績</a:t>
                      </a:r>
                    </a:p>
                  </a:txBody>
                  <a:tcPr marL="54000" marR="54000">
                    <a:solidFill>
                      <a:schemeClr val="accent6"/>
                    </a:solidFill>
                  </a:tcPr>
                </a:tc>
                <a:extLst>
                  <a:ext uri="{0D108BD9-81ED-4DB2-BD59-A6C34878D82A}">
                    <a16:rowId xmlns:a16="http://schemas.microsoft.com/office/drawing/2014/main" val="2883685313"/>
                  </a:ext>
                </a:extLst>
              </a:tr>
              <a:tr h="196006">
                <a:tc vMerge="1">
                  <a:txBody>
                    <a:bodyPr/>
                    <a:lstStyle/>
                    <a:p>
                      <a:endParaRPr kumimoji="1" lang="ja-JP" altLang="en-US" sz="1100" b="1" dirty="0">
                        <a:solidFill>
                          <a:schemeClr val="bg1"/>
                        </a:solidFill>
                      </a:endParaRPr>
                    </a:p>
                  </a:txBody>
                  <a:tcPr>
                    <a:solidFill>
                      <a:schemeClr val="accent6"/>
                    </a:solidFill>
                  </a:tcPr>
                </a:tc>
                <a:tc vMerge="1">
                  <a:txBody>
                    <a:bodyPr/>
                    <a:lstStyle/>
                    <a:p>
                      <a:endParaRPr kumimoji="1" lang="ja-JP" altLang="en-US" sz="1100" b="1" dirty="0">
                        <a:solidFill>
                          <a:schemeClr val="bg1"/>
                        </a:solidFill>
                      </a:endParaRPr>
                    </a:p>
                  </a:txBody>
                  <a:tcPr>
                    <a:solidFill>
                      <a:schemeClr val="accent6"/>
                    </a:solidFill>
                  </a:tcPr>
                </a:tc>
                <a:tc rowSpan="2">
                  <a:txBody>
                    <a:bodyPr/>
                    <a:lstStyle/>
                    <a:p>
                      <a:pPr algn="l"/>
                      <a:r>
                        <a:rPr kumimoji="1" lang="ja-JP" altLang="en-US" sz="1100" b="1" dirty="0">
                          <a:solidFill>
                            <a:schemeClr val="bg1"/>
                          </a:solidFill>
                        </a:rPr>
                        <a:t>自社で</a:t>
                      </a:r>
                      <a:endParaRPr kumimoji="1" lang="en-US" altLang="ja-JP" sz="1100" b="1" dirty="0">
                        <a:solidFill>
                          <a:schemeClr val="bg1"/>
                        </a:solidFill>
                      </a:endParaRPr>
                    </a:p>
                    <a:p>
                      <a:pPr algn="l"/>
                      <a:r>
                        <a:rPr kumimoji="1" lang="ja-JP" altLang="en-US" sz="1100" b="1" dirty="0">
                          <a:solidFill>
                            <a:schemeClr val="bg1"/>
                          </a:solidFill>
                        </a:rPr>
                        <a:t>実施</a:t>
                      </a:r>
                      <a:endParaRPr kumimoji="1" lang="en-US" altLang="ja-JP" sz="1100" b="1" dirty="0">
                        <a:solidFill>
                          <a:schemeClr val="bg1"/>
                        </a:solidFill>
                      </a:endParaRPr>
                    </a:p>
                    <a:p>
                      <a:pPr algn="l"/>
                      <a:r>
                        <a:rPr kumimoji="1" lang="en-US" altLang="ja-JP" sz="1100" b="1" dirty="0">
                          <a:solidFill>
                            <a:schemeClr val="bg1"/>
                          </a:solidFill>
                        </a:rPr>
                        <a:t>(</a:t>
                      </a:r>
                      <a:r>
                        <a:rPr kumimoji="1" lang="ja-JP" altLang="en-US" sz="1100" b="1" dirty="0">
                          <a:solidFill>
                            <a:schemeClr val="bg1"/>
                          </a:solidFill>
                        </a:rPr>
                        <a:t>内製</a:t>
                      </a:r>
                      <a:r>
                        <a:rPr kumimoji="1" lang="en-US" altLang="ja-JP" sz="1100" b="1" dirty="0">
                          <a:solidFill>
                            <a:schemeClr val="bg1"/>
                          </a:solidFill>
                        </a:rPr>
                        <a:t>)</a:t>
                      </a:r>
                      <a:endParaRPr kumimoji="1" lang="ja-JP" altLang="en-US" sz="1100" b="1" dirty="0">
                        <a:solidFill>
                          <a:schemeClr val="bg1"/>
                        </a:solidFill>
                      </a:endParaRPr>
                    </a:p>
                  </a:txBody>
                  <a:tcPr marL="54000" marR="54000">
                    <a:solidFill>
                      <a:schemeClr val="accent6"/>
                    </a:solidFill>
                  </a:tcPr>
                </a:tc>
                <a:tc gridSpan="4">
                  <a:txBody>
                    <a:bodyPr/>
                    <a:lstStyle/>
                    <a:p>
                      <a:pPr algn="l"/>
                      <a:r>
                        <a:rPr kumimoji="1" lang="ja-JP" altLang="en-US" sz="1100" b="1" dirty="0">
                          <a:solidFill>
                            <a:schemeClr val="bg1"/>
                          </a:solidFill>
                        </a:rPr>
                        <a:t>他社と連携</a:t>
                      </a:r>
                    </a:p>
                  </a:txBody>
                  <a:tcPr marL="54000" marR="54000">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hMerge="1">
                  <a:txBody>
                    <a:bodyPr/>
                    <a:lstStyle/>
                    <a:p>
                      <a:endParaRPr kumimoji="1" lang="ja-JP" altLang="en-US"/>
                    </a:p>
                  </a:txBody>
                  <a:tcPr/>
                </a:tc>
                <a:tc hMerge="1">
                  <a:txBody>
                    <a:bodyPr/>
                    <a:lstStyle/>
                    <a:p>
                      <a:endParaRPr kumimoji="1" lang="ja-JP" altLang="en-US" sz="1100" b="1" dirty="0">
                        <a:solidFill>
                          <a:schemeClr val="bg1"/>
                        </a:solidFill>
                      </a:endParaRPr>
                    </a:p>
                  </a:txBody>
                  <a:tcPr>
                    <a:solidFill>
                      <a:schemeClr val="accent6"/>
                    </a:solidFill>
                  </a:tcPr>
                </a:tc>
                <a:tc vMerge="1">
                  <a:txBody>
                    <a:bodyPr/>
                    <a:lstStyle/>
                    <a:p>
                      <a:pPr algn="l"/>
                      <a:endParaRPr kumimoji="1" lang="ja-JP" altLang="en-US" sz="1100" b="1" dirty="0">
                        <a:solidFill>
                          <a:schemeClr val="bg1"/>
                        </a:solidFill>
                      </a:endParaRPr>
                    </a:p>
                  </a:txBody>
                  <a:tcPr marL="54000" marR="54000">
                    <a:solidFill>
                      <a:schemeClr val="accent6"/>
                    </a:solidFill>
                  </a:tcPr>
                </a:tc>
                <a:extLst>
                  <a:ext uri="{0D108BD9-81ED-4DB2-BD59-A6C34878D82A}">
                    <a16:rowId xmlns:a16="http://schemas.microsoft.com/office/drawing/2014/main" val="1239594591"/>
                  </a:ext>
                </a:extLst>
              </a:tr>
              <a:tr h="576489">
                <a:tc vMerge="1">
                  <a:txBody>
                    <a:bodyPr/>
                    <a:lstStyle/>
                    <a:p>
                      <a:endParaRPr kumimoji="1" lang="ja-JP" altLang="en-US" sz="1100" b="1" dirty="0">
                        <a:solidFill>
                          <a:schemeClr val="bg1"/>
                        </a:solidFill>
                      </a:endParaRPr>
                    </a:p>
                  </a:txBody>
                  <a:tcPr>
                    <a:solidFill>
                      <a:schemeClr val="accent6"/>
                    </a:solidFill>
                  </a:tcPr>
                </a:tc>
                <a:tc vMerge="1">
                  <a:txBody>
                    <a:bodyPr/>
                    <a:lstStyle/>
                    <a:p>
                      <a:endParaRPr kumimoji="1" lang="ja-JP" altLang="en-US" sz="1100" b="1" dirty="0">
                        <a:solidFill>
                          <a:schemeClr val="bg1"/>
                        </a:solidFill>
                      </a:endParaRPr>
                    </a:p>
                  </a:txBody>
                  <a:tcPr>
                    <a:solidFill>
                      <a:schemeClr val="accent6"/>
                    </a:solidFill>
                  </a:tcPr>
                </a:tc>
                <a:tc vMerge="1">
                  <a:txBody>
                    <a:bodyPr/>
                    <a:lstStyle/>
                    <a:p>
                      <a:endParaRPr kumimoji="1" lang="ja-JP" altLang="en-US" sz="1100" b="1" dirty="0">
                        <a:solidFill>
                          <a:schemeClr val="bg1"/>
                        </a:solidFill>
                      </a:endParaRPr>
                    </a:p>
                  </a:txBody>
                  <a:tcPr>
                    <a:solidFill>
                      <a:schemeClr val="accent6"/>
                    </a:solidFill>
                  </a:tcPr>
                </a:tc>
                <a:tc>
                  <a:txBody>
                    <a:bodyPr/>
                    <a:lstStyle/>
                    <a:p>
                      <a:pPr algn="l"/>
                      <a:r>
                        <a:rPr kumimoji="1" lang="ja-JP" altLang="en-US" sz="1100" b="1" dirty="0">
                          <a:solidFill>
                            <a:schemeClr val="bg1"/>
                          </a:solidFill>
                        </a:rPr>
                        <a:t>連携予定先の有無</a:t>
                      </a:r>
                    </a:p>
                  </a:txBody>
                  <a:tcPr marL="54000" marR="54000">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連携予定の</a:t>
                      </a:r>
                      <a:endParaRPr kumimoji="1" lang="en-US" altLang="ja-JP" sz="1100" b="1"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企業・団体名</a:t>
                      </a:r>
                    </a:p>
                    <a:p>
                      <a:pPr algn="l"/>
                      <a:endParaRPr kumimoji="1" lang="ja-JP" altLang="en-US" sz="1100" b="1" dirty="0">
                        <a:solidFill>
                          <a:schemeClr val="bg1"/>
                        </a:solidFill>
                      </a:endParaRPr>
                    </a:p>
                  </a:txBody>
                  <a:tcPr marL="54000" marR="54000">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bg1"/>
                          </a:solidFill>
                        </a:rPr>
                        <a:t>連携予定先は県内中小企業・大学か</a:t>
                      </a:r>
                    </a:p>
                  </a:txBody>
                  <a:tcPr marL="54000" marR="54000">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連携候補先とのマッチング希望の</a:t>
                      </a:r>
                      <a:endParaRPr kumimoji="1" lang="en-US" altLang="ja-JP" sz="1100" b="1"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有無</a:t>
                      </a:r>
                    </a:p>
                  </a:txBody>
                  <a:tcPr marL="54000" marR="54000">
                    <a:solidFill>
                      <a:schemeClr val="accent6"/>
                    </a:solidFill>
                  </a:tcPr>
                </a:tc>
                <a:tc vMerge="1">
                  <a:txBody>
                    <a:bodyPr/>
                    <a:lstStyle/>
                    <a:p>
                      <a:pPr algn="l"/>
                      <a:endParaRPr kumimoji="1" lang="ja-JP" altLang="en-US" sz="1100" b="1" dirty="0">
                        <a:solidFill>
                          <a:schemeClr val="bg1"/>
                        </a:solidFill>
                      </a:endParaRPr>
                    </a:p>
                  </a:txBody>
                  <a:tcPr marL="54000" marR="54000">
                    <a:solidFill>
                      <a:schemeClr val="accent6"/>
                    </a:solidFill>
                  </a:tcPr>
                </a:tc>
                <a:extLst>
                  <a:ext uri="{0D108BD9-81ED-4DB2-BD59-A6C34878D82A}">
                    <a16:rowId xmlns:a16="http://schemas.microsoft.com/office/drawing/2014/main" val="4007150419"/>
                  </a:ext>
                </a:extLst>
              </a:tr>
              <a:tr h="449662">
                <a:tc>
                  <a:txBody>
                    <a:bodyPr/>
                    <a:lstStyle/>
                    <a:p>
                      <a:r>
                        <a:rPr kumimoji="1" lang="ja-JP" altLang="en-US" sz="1100" dirty="0">
                          <a:solidFill>
                            <a:srgbClr val="FF0000"/>
                          </a:solidFill>
                        </a:rPr>
                        <a:t>量産</a:t>
                      </a:r>
                    </a:p>
                  </a:txBody>
                  <a:tcPr/>
                </a:tc>
                <a:tc>
                  <a:txBody>
                    <a:bodyPr/>
                    <a:lstStyle/>
                    <a:p>
                      <a:r>
                        <a:rPr kumimoji="1" lang="ja-JP" altLang="en-US" sz="1100" dirty="0">
                          <a:solidFill>
                            <a:srgbClr val="FF0000"/>
                          </a:solidFill>
                        </a:rPr>
                        <a:t>事業化前</a:t>
                      </a:r>
                      <a:endParaRPr kumimoji="1" lang="en-US" altLang="ja-JP" sz="1100" dirty="0">
                        <a:solidFill>
                          <a:srgbClr val="FF0000"/>
                        </a:solidFill>
                      </a:endParaRPr>
                    </a:p>
                    <a:p>
                      <a:r>
                        <a:rPr kumimoji="1" lang="en-US" altLang="ja-JP" sz="1100" dirty="0">
                          <a:solidFill>
                            <a:srgbClr val="FF0000"/>
                          </a:solidFill>
                        </a:rPr>
                        <a:t>25.11</a:t>
                      </a:r>
                      <a:r>
                        <a:rPr kumimoji="1" lang="ja-JP" altLang="en-US" sz="1100" dirty="0">
                          <a:solidFill>
                            <a:srgbClr val="FF0000"/>
                          </a:solidFill>
                        </a:rPr>
                        <a:t>～</a:t>
                      </a:r>
                      <a:endParaRPr kumimoji="1" lang="en-US" altLang="ja-JP" sz="1100" dirty="0">
                        <a:solidFill>
                          <a:srgbClr val="FF0000"/>
                        </a:solidFill>
                      </a:endParaRPr>
                    </a:p>
                    <a:p>
                      <a:r>
                        <a:rPr kumimoji="1" lang="en-US" altLang="ja-JP" sz="1100" dirty="0">
                          <a:solidFill>
                            <a:srgbClr val="FF0000"/>
                          </a:solidFill>
                        </a:rPr>
                        <a:t>26.3</a:t>
                      </a:r>
                      <a:endParaRPr kumimoji="1" lang="ja-JP" altLang="en-US" sz="1100" dirty="0">
                        <a:solidFill>
                          <a:srgbClr val="FF0000"/>
                        </a:solidFill>
                      </a:endParaRP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1100" dirty="0">
                          <a:solidFill>
                            <a:srgbClr val="FF0000"/>
                          </a:solidFill>
                        </a:rPr>
                        <a:t>（未定。</a:t>
                      </a:r>
                      <a:r>
                        <a:rPr kumimoji="1" lang="en-US" altLang="ja-JP" sz="1100" dirty="0">
                          <a:solidFill>
                            <a:srgbClr val="FF0000"/>
                          </a:solidFill>
                        </a:rPr>
                        <a:t/>
                      </a:r>
                      <a:br>
                        <a:rPr kumimoji="1" lang="en-US" altLang="ja-JP" sz="1100" dirty="0">
                          <a:solidFill>
                            <a:srgbClr val="FF0000"/>
                          </a:solidFill>
                        </a:rPr>
                      </a:br>
                      <a:r>
                        <a:rPr kumimoji="1" lang="en-US" altLang="ja-JP" sz="1100" dirty="0">
                          <a:solidFill>
                            <a:srgbClr val="FF0000"/>
                          </a:solidFill>
                        </a:rPr>
                        <a:t>1</a:t>
                      </a:r>
                      <a:r>
                        <a:rPr kumimoji="1" lang="ja-JP" altLang="en-US" sz="1100" dirty="0">
                          <a:solidFill>
                            <a:srgbClr val="FF0000"/>
                          </a:solidFill>
                        </a:rPr>
                        <a:t>社に委託予定）</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900" dirty="0">
                          <a:solidFill>
                            <a:srgbClr val="FF0000"/>
                          </a:solidFill>
                        </a:rPr>
                        <a:t>当社では過去に量産を手掛けたことはなく、神奈川県のサポートを得て県内で適切な協力パートナーを探したい。</a:t>
                      </a:r>
                    </a:p>
                    <a:p>
                      <a:endParaRPr kumimoji="1" lang="ja-JP" altLang="en-US" sz="900" dirty="0">
                        <a:solidFill>
                          <a:srgbClr val="FF0000"/>
                        </a:solidFill>
                        <a:highlight>
                          <a:srgbClr val="00FF00"/>
                        </a:highlight>
                      </a:endParaRPr>
                    </a:p>
                  </a:txBody>
                  <a:tcPr/>
                </a:tc>
                <a:extLst>
                  <a:ext uri="{0D108BD9-81ED-4DB2-BD59-A6C34878D82A}">
                    <a16:rowId xmlns:a16="http://schemas.microsoft.com/office/drawing/2014/main" val="3959427082"/>
                  </a:ext>
                </a:extLst>
              </a:tr>
              <a:tr h="322834">
                <a:tc>
                  <a:txBody>
                    <a:bodyPr/>
                    <a:lstStyle/>
                    <a:p>
                      <a:r>
                        <a:rPr kumimoji="1" lang="ja-JP" altLang="en-US" sz="1100" dirty="0">
                          <a:solidFill>
                            <a:srgbClr val="FF0000"/>
                          </a:solidFill>
                        </a:rPr>
                        <a:t>販売</a:t>
                      </a:r>
                    </a:p>
                  </a:txBody>
                  <a:tcPr/>
                </a:tc>
                <a:tc>
                  <a:txBody>
                    <a:bodyPr/>
                    <a:lstStyle/>
                    <a:p>
                      <a:r>
                        <a:rPr kumimoji="1" lang="ja-JP" altLang="en-US" sz="1100" dirty="0">
                          <a:solidFill>
                            <a:srgbClr val="FF0000"/>
                          </a:solidFill>
                        </a:rPr>
                        <a:t>事業化後</a:t>
                      </a:r>
                      <a:endParaRPr kumimoji="1" lang="en-US" altLang="ja-JP" sz="1100" dirty="0">
                        <a:solidFill>
                          <a:srgbClr val="FF0000"/>
                        </a:solidFill>
                      </a:endParaRPr>
                    </a:p>
                    <a:p>
                      <a:r>
                        <a:rPr kumimoji="1" lang="en-US" altLang="ja-JP" sz="1100" dirty="0">
                          <a:solidFill>
                            <a:srgbClr val="FF0000"/>
                          </a:solidFill>
                        </a:rPr>
                        <a:t>26.7</a:t>
                      </a:r>
                      <a:r>
                        <a:rPr kumimoji="1" lang="ja-JP" altLang="en-US" sz="1100" dirty="0">
                          <a:solidFill>
                            <a:srgbClr val="FF0000"/>
                          </a:solidFill>
                        </a:rPr>
                        <a:t>～</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en-US" altLang="ja-JP" sz="1100" dirty="0">
                          <a:solidFill>
                            <a:srgbClr val="FF0000"/>
                          </a:solidFill>
                        </a:rPr>
                        <a:t>XX</a:t>
                      </a:r>
                      <a:r>
                        <a:rPr kumimoji="1" lang="ja-JP" altLang="en-US" sz="1100" dirty="0">
                          <a:solidFill>
                            <a:srgbClr val="FF0000"/>
                          </a:solidFill>
                        </a:rPr>
                        <a:t>株式会社</a:t>
                      </a:r>
                      <a:endParaRPr kumimoji="1" lang="en-US" altLang="ja-JP" sz="1100" dirty="0">
                        <a:solidFill>
                          <a:srgbClr val="FF0000"/>
                        </a:solidFill>
                      </a:endParaRPr>
                    </a:p>
                    <a:p>
                      <a:r>
                        <a:rPr kumimoji="1" lang="en-US" altLang="ja-JP" sz="1100" dirty="0">
                          <a:solidFill>
                            <a:srgbClr val="FF0000"/>
                          </a:solidFill>
                        </a:rPr>
                        <a:t>XX</a:t>
                      </a:r>
                      <a:r>
                        <a:rPr kumimoji="1" lang="ja-JP" altLang="en-US" sz="1100" dirty="0">
                          <a:solidFill>
                            <a:srgbClr val="FF0000"/>
                          </a:solidFill>
                        </a:rPr>
                        <a:t>株式会社</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900" dirty="0">
                          <a:solidFill>
                            <a:srgbClr val="FF0000"/>
                          </a:solidFill>
                        </a:rPr>
                        <a:t>既存事業で取引実績を有する</a:t>
                      </a:r>
                      <a:r>
                        <a:rPr kumimoji="1" lang="en-US" altLang="ja-JP" sz="900" dirty="0">
                          <a:solidFill>
                            <a:srgbClr val="FF0000"/>
                          </a:solidFill>
                        </a:rPr>
                        <a:t>2</a:t>
                      </a:r>
                      <a:r>
                        <a:rPr kumimoji="1" lang="ja-JP" altLang="en-US" sz="900" dirty="0">
                          <a:solidFill>
                            <a:srgbClr val="FF0000"/>
                          </a:solidFill>
                        </a:rPr>
                        <a:t>社に委託予定。ただし、関東エリアの営業を強化するため、神奈川県のサポートを得て県内で適切な協力パートナーを探したい。</a:t>
                      </a:r>
                    </a:p>
                    <a:p>
                      <a:endParaRPr kumimoji="1" lang="ja-JP" altLang="en-US" sz="900" dirty="0">
                        <a:solidFill>
                          <a:srgbClr val="FF0000"/>
                        </a:solidFill>
                        <a:highlight>
                          <a:srgbClr val="00FF00"/>
                        </a:highlight>
                      </a:endParaRPr>
                    </a:p>
                  </a:txBody>
                  <a:tcPr/>
                </a:tc>
                <a:extLst>
                  <a:ext uri="{0D108BD9-81ED-4DB2-BD59-A6C34878D82A}">
                    <a16:rowId xmlns:a16="http://schemas.microsoft.com/office/drawing/2014/main" val="1400494293"/>
                  </a:ext>
                </a:extLst>
              </a:tr>
              <a:tr h="322834">
                <a:tc>
                  <a:txBody>
                    <a:bodyPr/>
                    <a:lstStyle/>
                    <a:p>
                      <a:r>
                        <a:rPr kumimoji="1" lang="ja-JP" altLang="en-US" sz="1100" dirty="0">
                          <a:solidFill>
                            <a:srgbClr val="FF0000"/>
                          </a:solidFill>
                        </a:rPr>
                        <a:t>カスタマー</a:t>
                      </a:r>
                      <a:r>
                        <a:rPr kumimoji="1" lang="en-US" altLang="ja-JP" sz="1100" dirty="0">
                          <a:solidFill>
                            <a:srgbClr val="FF0000"/>
                          </a:solidFill>
                        </a:rPr>
                        <a:t/>
                      </a:r>
                      <a:br>
                        <a:rPr kumimoji="1" lang="en-US" altLang="ja-JP" sz="1100" dirty="0">
                          <a:solidFill>
                            <a:srgbClr val="FF0000"/>
                          </a:solidFill>
                        </a:rPr>
                      </a:br>
                      <a:r>
                        <a:rPr kumimoji="1" lang="ja-JP" altLang="en-US" sz="1100" dirty="0">
                          <a:solidFill>
                            <a:srgbClr val="FF0000"/>
                          </a:solidFill>
                        </a:rPr>
                        <a:t>サポート</a:t>
                      </a:r>
                    </a:p>
                  </a:txBody>
                  <a:tcPr/>
                </a:tc>
                <a:tc>
                  <a:txBody>
                    <a:bodyPr/>
                    <a:lstStyle/>
                    <a:p>
                      <a:r>
                        <a:rPr kumimoji="1" lang="ja-JP" altLang="en-US" sz="1100" dirty="0">
                          <a:solidFill>
                            <a:srgbClr val="FF0000"/>
                          </a:solidFill>
                        </a:rPr>
                        <a:t>事業化後</a:t>
                      </a:r>
                      <a:endParaRPr kumimoji="1" lang="en-US" altLang="ja-JP" sz="1100" dirty="0">
                        <a:solidFill>
                          <a:srgbClr val="FF0000"/>
                        </a:solidFill>
                      </a:endParaRPr>
                    </a:p>
                    <a:p>
                      <a:r>
                        <a:rPr kumimoji="1" lang="en-US" altLang="ja-JP" sz="1100" dirty="0">
                          <a:solidFill>
                            <a:srgbClr val="FF0000"/>
                          </a:solidFill>
                        </a:rPr>
                        <a:t>26.7</a:t>
                      </a:r>
                      <a:r>
                        <a:rPr kumimoji="1" lang="ja-JP" altLang="en-US" sz="1100" dirty="0">
                          <a:solidFill>
                            <a:srgbClr val="FF0000"/>
                          </a:solidFill>
                        </a:rPr>
                        <a:t>～</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1100" dirty="0">
                          <a:solidFill>
                            <a:srgbClr val="FF0000"/>
                          </a:solidFill>
                        </a:rPr>
                        <a:t>（未定。国内</a:t>
                      </a:r>
                      <a:r>
                        <a:rPr kumimoji="1" lang="en-US" altLang="ja-JP" sz="1100" dirty="0">
                          <a:solidFill>
                            <a:srgbClr val="FF0000"/>
                          </a:solidFill>
                        </a:rPr>
                        <a:t>10</a:t>
                      </a:r>
                      <a:r>
                        <a:rPr kumimoji="1" lang="ja-JP" altLang="en-US" sz="1100" dirty="0">
                          <a:solidFill>
                            <a:srgbClr val="FF0000"/>
                          </a:solidFill>
                        </a:rPr>
                        <a:t>エリア毎に各</a:t>
                      </a:r>
                      <a:r>
                        <a:rPr kumimoji="1" lang="en-US" altLang="ja-JP" sz="1100" dirty="0">
                          <a:solidFill>
                            <a:srgbClr val="FF0000"/>
                          </a:solidFill>
                        </a:rPr>
                        <a:t>1</a:t>
                      </a:r>
                      <a:r>
                        <a:rPr kumimoji="1" lang="ja-JP" altLang="en-US" sz="1100" dirty="0">
                          <a:solidFill>
                            <a:srgbClr val="FF0000"/>
                          </a:solidFill>
                        </a:rPr>
                        <a:t>社委託予定）</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900" dirty="0">
                          <a:solidFill>
                            <a:srgbClr val="FF0000"/>
                          </a:solidFill>
                        </a:rPr>
                        <a:t>修理やアフターサポートの委託先として、国内で</a:t>
                      </a:r>
                      <a:r>
                        <a:rPr kumimoji="1" lang="en-US" altLang="ja-JP" sz="900" dirty="0">
                          <a:solidFill>
                            <a:srgbClr val="FF0000"/>
                          </a:solidFill>
                        </a:rPr>
                        <a:t>10</a:t>
                      </a:r>
                      <a:r>
                        <a:rPr kumimoji="1" lang="ja-JP" altLang="en-US" sz="900" dirty="0">
                          <a:solidFill>
                            <a:srgbClr val="FF0000"/>
                          </a:solidFill>
                        </a:rPr>
                        <a:t>社をパートナー企業を確保したいが、現時点では未定。関東南部エリアを担当できる委託先を神奈川県のサポートを得て探したい。</a:t>
                      </a:r>
                    </a:p>
                    <a:p>
                      <a:endParaRPr kumimoji="1" lang="ja-JP" altLang="en-US" sz="900" dirty="0">
                        <a:solidFill>
                          <a:srgbClr val="FF0000"/>
                        </a:solidFill>
                        <a:highlight>
                          <a:srgbClr val="00FF00"/>
                        </a:highlight>
                      </a:endParaRPr>
                    </a:p>
                  </a:txBody>
                  <a:tcPr/>
                </a:tc>
                <a:extLst>
                  <a:ext uri="{0D108BD9-81ED-4DB2-BD59-A6C34878D82A}">
                    <a16:rowId xmlns:a16="http://schemas.microsoft.com/office/drawing/2014/main" val="4192356554"/>
                  </a:ext>
                </a:extLst>
              </a:tr>
            </a:tbl>
          </a:graphicData>
        </a:graphic>
      </p:graphicFrame>
    </p:spTree>
    <p:extLst>
      <p:ext uri="{BB962C8B-B14F-4D97-AF65-F5344CB8AC3E}">
        <p14:creationId xmlns:p14="http://schemas.microsoft.com/office/powerpoint/2010/main" val="8505084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62D486-58C1-ED92-0F63-EFD181A8BC7A}"/>
              </a:ext>
            </a:extLst>
          </p:cNvPr>
          <p:cNvSpPr>
            <a:spLocks noGrp="1"/>
          </p:cNvSpPr>
          <p:nvPr>
            <p:ph type="title"/>
          </p:nvPr>
        </p:nvSpPr>
        <p:spPr/>
        <p:txBody>
          <a:bodyPr/>
          <a:lstStyle/>
          <a:p>
            <a:r>
              <a:rPr lang="ja-JP" altLang="en-US" dirty="0"/>
              <a:t>８．概算経費</a:t>
            </a:r>
            <a:endParaRPr kumimoji="1" lang="ja-JP" altLang="en-US" dirty="0"/>
          </a:p>
        </p:txBody>
      </p:sp>
      <p:graphicFrame>
        <p:nvGraphicFramePr>
          <p:cNvPr id="4" name="表 4">
            <a:extLst>
              <a:ext uri="{FF2B5EF4-FFF2-40B4-BE49-F238E27FC236}">
                <a16:creationId xmlns:a16="http://schemas.microsoft.com/office/drawing/2014/main" id="{261E2E9B-9B76-B931-E132-81B88EC787D4}"/>
              </a:ext>
            </a:extLst>
          </p:cNvPr>
          <p:cNvGraphicFramePr>
            <a:graphicFrameLocks noGrp="1"/>
          </p:cNvGraphicFramePr>
          <p:nvPr>
            <p:extLst>
              <p:ext uri="{D42A27DB-BD31-4B8C-83A1-F6EECF244321}">
                <p14:modId xmlns:p14="http://schemas.microsoft.com/office/powerpoint/2010/main" val="184274455"/>
              </p:ext>
            </p:extLst>
          </p:nvPr>
        </p:nvGraphicFramePr>
        <p:xfrm>
          <a:off x="2576513" y="2607981"/>
          <a:ext cx="4298952" cy="2362764"/>
        </p:xfrm>
        <a:graphic>
          <a:graphicData uri="http://schemas.openxmlformats.org/drawingml/2006/table">
            <a:tbl>
              <a:tblPr firstCol="1">
                <a:tableStyleId>{21E4AEA4-8DFA-4A89-87EB-49C32662AFE0}</a:tableStyleId>
              </a:tblPr>
              <a:tblGrid>
                <a:gridCol w="1927922">
                  <a:extLst>
                    <a:ext uri="{9D8B030D-6E8A-4147-A177-3AD203B41FA5}">
                      <a16:colId xmlns:a16="http://schemas.microsoft.com/office/drawing/2014/main" val="2089300256"/>
                    </a:ext>
                  </a:extLst>
                </a:gridCol>
                <a:gridCol w="1793178">
                  <a:extLst>
                    <a:ext uri="{9D8B030D-6E8A-4147-A177-3AD203B41FA5}">
                      <a16:colId xmlns:a16="http://schemas.microsoft.com/office/drawing/2014/main" val="879660576"/>
                    </a:ext>
                  </a:extLst>
                </a:gridCol>
                <a:gridCol w="577852">
                  <a:extLst>
                    <a:ext uri="{9D8B030D-6E8A-4147-A177-3AD203B41FA5}">
                      <a16:colId xmlns:a16="http://schemas.microsoft.com/office/drawing/2014/main" val="1279045689"/>
                    </a:ext>
                  </a:extLst>
                </a:gridCol>
              </a:tblGrid>
              <a:tr h="590691">
                <a:tc>
                  <a:txBody>
                    <a:bodyPr/>
                    <a:lstStyle/>
                    <a:p>
                      <a:r>
                        <a:rPr kumimoji="1" lang="ja-JP" altLang="en-US" sz="1200" dirty="0"/>
                        <a:t>改良作業に</a:t>
                      </a:r>
                      <a:endParaRPr kumimoji="1" lang="en-US" altLang="ja-JP" sz="1200" dirty="0"/>
                    </a:p>
                    <a:p>
                      <a:r>
                        <a:rPr kumimoji="1" lang="ja-JP" altLang="en-US" sz="1200" dirty="0"/>
                        <a:t>要する経費（税込）</a:t>
                      </a:r>
                    </a:p>
                  </a:txBody>
                  <a:tcPr anchor="ctr"/>
                </a:tc>
                <a:tc>
                  <a:txBody>
                    <a:bodyPr/>
                    <a:lstStyle/>
                    <a:p>
                      <a:endParaRPr kumimoji="1" lang="ja-JP" altLang="en-US" sz="1200" dirty="0"/>
                    </a:p>
                  </a:txBody>
                  <a:tcPr anchor="ctr"/>
                </a:tc>
                <a:tc>
                  <a:txBody>
                    <a:bodyPr/>
                    <a:lstStyle/>
                    <a:p>
                      <a:r>
                        <a:rPr kumimoji="1" lang="ja-JP" altLang="en-US" sz="1200" dirty="0"/>
                        <a:t>万円</a:t>
                      </a:r>
                    </a:p>
                  </a:txBody>
                  <a:tcPr anchor="ctr"/>
                </a:tc>
                <a:extLst>
                  <a:ext uri="{0D108BD9-81ED-4DB2-BD59-A6C34878D82A}">
                    <a16:rowId xmlns:a16="http://schemas.microsoft.com/office/drawing/2014/main" val="3989103453"/>
                  </a:ext>
                </a:extLst>
              </a:tr>
              <a:tr h="590691">
                <a:tc>
                  <a:txBody>
                    <a:bodyPr/>
                    <a:lstStyle/>
                    <a:p>
                      <a:r>
                        <a:rPr kumimoji="1" lang="ja-JP" altLang="en-US" sz="1200" dirty="0"/>
                        <a:t>改良作業以外に</a:t>
                      </a:r>
                      <a:endParaRPr kumimoji="1" lang="en-US" altLang="ja-JP" sz="1200" dirty="0"/>
                    </a:p>
                    <a:p>
                      <a:r>
                        <a:rPr kumimoji="1" lang="ja-JP" altLang="en-US" sz="1200" dirty="0"/>
                        <a:t>要する経費（税込）</a:t>
                      </a:r>
                    </a:p>
                  </a:txBody>
                  <a:tcPr anchor="ctr"/>
                </a:tc>
                <a:tc>
                  <a:txBody>
                    <a:bodyPr/>
                    <a:lstStyle/>
                    <a:p>
                      <a:endParaRPr kumimoji="1" lang="ja-JP" altLang="en-US" sz="1200" dirty="0"/>
                    </a:p>
                  </a:txBody>
                  <a:tcPr anchor="ctr"/>
                </a:tc>
                <a:tc>
                  <a:txBody>
                    <a:bodyPr/>
                    <a:lstStyle/>
                    <a:p>
                      <a:r>
                        <a:rPr kumimoji="1" lang="ja-JP" altLang="en-US" sz="1200" dirty="0"/>
                        <a:t>万円</a:t>
                      </a:r>
                    </a:p>
                  </a:txBody>
                  <a:tcPr anchor="ctr"/>
                </a:tc>
                <a:extLst>
                  <a:ext uri="{0D108BD9-81ED-4DB2-BD59-A6C34878D82A}">
                    <a16:rowId xmlns:a16="http://schemas.microsoft.com/office/drawing/2014/main" val="1535648472"/>
                  </a:ext>
                </a:extLst>
              </a:tr>
              <a:tr h="590691">
                <a:tc>
                  <a:txBody>
                    <a:bodyPr/>
                    <a:lstStyle/>
                    <a:p>
                      <a:r>
                        <a:rPr kumimoji="1" lang="ja-JP" altLang="en-US" sz="1200" dirty="0"/>
                        <a:t>総額（税込）</a:t>
                      </a:r>
                      <a:endParaRPr kumimoji="1" lang="en-US" altLang="ja-JP" sz="1200" dirty="0"/>
                    </a:p>
                    <a:p>
                      <a:endParaRPr kumimoji="1" lang="ja-JP" altLang="en-US" sz="1200" dirty="0"/>
                    </a:p>
                  </a:txBody>
                  <a:tcPr anchor="ctr"/>
                </a:tc>
                <a:tc>
                  <a:txBody>
                    <a:bodyPr/>
                    <a:lstStyle/>
                    <a:p>
                      <a:endParaRPr kumimoji="1" lang="ja-JP" altLang="en-US" sz="1200" dirty="0"/>
                    </a:p>
                  </a:txBody>
                  <a:tcPr anchor="ctr"/>
                </a:tc>
                <a:tc>
                  <a:txBody>
                    <a:bodyPr/>
                    <a:lstStyle/>
                    <a:p>
                      <a:r>
                        <a:rPr kumimoji="1" lang="ja-JP" altLang="en-US" sz="1200" dirty="0"/>
                        <a:t>万円</a:t>
                      </a:r>
                    </a:p>
                  </a:txBody>
                  <a:tcPr anchor="ctr"/>
                </a:tc>
                <a:extLst>
                  <a:ext uri="{0D108BD9-81ED-4DB2-BD59-A6C34878D82A}">
                    <a16:rowId xmlns:a16="http://schemas.microsoft.com/office/drawing/2014/main" val="2071830709"/>
                  </a:ext>
                </a:extLst>
              </a:tr>
              <a:tr h="590691">
                <a:tc>
                  <a:txBody>
                    <a:bodyPr/>
                    <a:lstStyle/>
                    <a:p>
                      <a:r>
                        <a:rPr kumimoji="1" lang="ja-JP" altLang="en-US" sz="1200" dirty="0"/>
                        <a:t>経費支援を除く</a:t>
                      </a:r>
                      <a:endParaRPr kumimoji="1" lang="en-US" altLang="ja-JP" sz="1200" dirty="0"/>
                    </a:p>
                    <a:p>
                      <a:r>
                        <a:rPr kumimoji="1" lang="ja-JP" altLang="en-US" sz="1200" dirty="0"/>
                        <a:t>応募者の自己負担額</a:t>
                      </a:r>
                    </a:p>
                  </a:txBody>
                  <a:tcPr anchor="ctr"/>
                </a:tc>
                <a:tc>
                  <a:txBody>
                    <a:bodyPr/>
                    <a:lstStyle/>
                    <a:p>
                      <a:endParaRPr kumimoji="1" lang="ja-JP" altLang="en-US" sz="12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万円</a:t>
                      </a:r>
                    </a:p>
                  </a:txBody>
                  <a:tcPr anchor="ctr"/>
                </a:tc>
                <a:extLst>
                  <a:ext uri="{0D108BD9-81ED-4DB2-BD59-A6C34878D82A}">
                    <a16:rowId xmlns:a16="http://schemas.microsoft.com/office/drawing/2014/main" val="3881557613"/>
                  </a:ext>
                </a:extLst>
              </a:tr>
            </a:tbl>
          </a:graphicData>
        </a:graphic>
      </p:graphicFrame>
      <p:sp>
        <p:nvSpPr>
          <p:cNvPr id="5" name="Rectangle 3">
            <a:extLst>
              <a:ext uri="{FF2B5EF4-FFF2-40B4-BE49-F238E27FC236}">
                <a16:creationId xmlns:a16="http://schemas.microsoft.com/office/drawing/2014/main" id="{09A47558-23C3-48FB-2247-E8E0E83F5592}"/>
              </a:ext>
            </a:extLst>
          </p:cNvPr>
          <p:cNvSpPr txBox="1">
            <a:spLocks noChangeArrowheads="1"/>
          </p:cNvSpPr>
          <p:nvPr/>
        </p:nvSpPr>
        <p:spPr bwMode="auto">
          <a:xfrm>
            <a:off x="406401" y="1263036"/>
            <a:ext cx="9061450" cy="71974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spcAft>
                <a:spcPts val="600"/>
              </a:spcAft>
              <a:buClr>
                <a:srgbClr val="5A5A5A"/>
              </a:buClr>
              <a:buSzPct val="100000"/>
              <a:buFont typeface="Wingdings" pitchFamily="2" charset="2"/>
              <a:buNone/>
            </a:pPr>
            <a:r>
              <a:rPr lang="ja-JP" altLang="en-US" sz="1200" b="1" kern="0" dirty="0">
                <a:solidFill>
                  <a:schemeClr val="tx1"/>
                </a:solidFill>
              </a:rPr>
              <a:t>本事業に要する概算経費を記載してください。</a:t>
            </a:r>
            <a:endParaRPr lang="en-US" altLang="ja-JP" sz="1200" b="1" kern="0" dirty="0">
              <a:solidFill>
                <a:schemeClr val="tx1"/>
              </a:solidFill>
            </a:endParaRPr>
          </a:p>
          <a:p>
            <a:pPr marL="0" indent="0" eaLnBrk="1" hangingPunct="1">
              <a:spcBef>
                <a:spcPct val="0"/>
              </a:spcBef>
              <a:buClr>
                <a:srgbClr val="5A5A5A"/>
              </a:buClr>
              <a:buSzPct val="100000"/>
              <a:buFont typeface="Wingdings" pitchFamily="2" charset="2"/>
              <a:buNone/>
            </a:pPr>
            <a:r>
              <a:rPr lang="ja-JP" altLang="en-US" sz="1200" b="1" kern="0" dirty="0">
                <a:solidFill>
                  <a:schemeClr val="tx1"/>
                </a:solidFill>
              </a:rPr>
              <a:t>　</a:t>
            </a:r>
            <a:r>
              <a:rPr lang="en-US" altLang="ja-JP" sz="1200" b="1" kern="0" dirty="0">
                <a:solidFill>
                  <a:schemeClr val="tx1"/>
                </a:solidFill>
              </a:rPr>
              <a:t>※ </a:t>
            </a:r>
            <a:r>
              <a:rPr lang="ja-JP" altLang="en-US" sz="1200" b="1" kern="0" dirty="0">
                <a:solidFill>
                  <a:schemeClr val="tx1"/>
                </a:solidFill>
              </a:rPr>
              <a:t>募集要項別紙を踏まえ、概算経費を記載してください。</a:t>
            </a:r>
            <a:endParaRPr lang="en-US" altLang="ja-JP" sz="1200" b="1" kern="0" dirty="0">
              <a:solidFill>
                <a:schemeClr val="tx1"/>
              </a:solidFill>
            </a:endParaRPr>
          </a:p>
          <a:p>
            <a:pPr marL="0" indent="0" eaLnBrk="1" hangingPunct="1">
              <a:spcBef>
                <a:spcPct val="0"/>
              </a:spcBef>
              <a:buClr>
                <a:srgbClr val="5A5A5A"/>
              </a:buClr>
              <a:buSzPct val="100000"/>
              <a:buFont typeface="Wingdings" pitchFamily="2" charset="2"/>
              <a:buNone/>
            </a:pPr>
            <a:r>
              <a:rPr lang="ja-JP" altLang="en-US" sz="1200" b="1" kern="0" dirty="0">
                <a:solidFill>
                  <a:schemeClr val="tx1"/>
                </a:solidFill>
              </a:rPr>
              <a:t>　</a:t>
            </a:r>
            <a:r>
              <a:rPr lang="en-US" altLang="ja-JP" sz="1200" b="1" kern="0" dirty="0">
                <a:solidFill>
                  <a:schemeClr val="tx1"/>
                </a:solidFill>
              </a:rPr>
              <a:t>※ </a:t>
            </a:r>
            <a:r>
              <a:rPr lang="ja-JP" altLang="en-US" sz="1200" b="1" kern="0" dirty="0">
                <a:solidFill>
                  <a:schemeClr val="tx1"/>
                </a:solidFill>
              </a:rPr>
              <a:t>経費支援の上限額を超えた部分は応募者の負担となります。</a:t>
            </a:r>
            <a:endParaRPr lang="en-US" altLang="ja-JP" sz="1200" b="1" kern="0" dirty="0">
              <a:solidFill>
                <a:schemeClr val="tx1"/>
              </a:solidFill>
            </a:endParaRPr>
          </a:p>
        </p:txBody>
      </p:sp>
    </p:spTree>
    <p:extLst>
      <p:ext uri="{BB962C8B-B14F-4D97-AF65-F5344CB8AC3E}">
        <p14:creationId xmlns:p14="http://schemas.microsoft.com/office/powerpoint/2010/main" val="3665154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E16D285F-FEAD-49AF-8F33-3B1CE6168CC2}"/>
              </a:ext>
            </a:extLst>
          </p:cNvPr>
          <p:cNvSpPr>
            <a:spLocks noGrp="1"/>
          </p:cNvSpPr>
          <p:nvPr>
            <p:ph type="title"/>
          </p:nvPr>
        </p:nvSpPr>
        <p:spPr/>
        <p:txBody>
          <a:bodyPr/>
          <a:lstStyle/>
          <a:p>
            <a:r>
              <a:rPr lang="en-US" altLang="ja-JP" dirty="0"/>
              <a:t>1.</a:t>
            </a:r>
            <a:r>
              <a:rPr lang="ja-JP" altLang="en-US" dirty="0"/>
              <a:t>  応募者の概要</a:t>
            </a:r>
          </a:p>
        </p:txBody>
      </p:sp>
      <p:graphicFrame>
        <p:nvGraphicFramePr>
          <p:cNvPr id="4" name="表 4">
            <a:extLst>
              <a:ext uri="{FF2B5EF4-FFF2-40B4-BE49-F238E27FC236}">
                <a16:creationId xmlns:a16="http://schemas.microsoft.com/office/drawing/2014/main" id="{860F7290-52DA-4F1C-8B4F-408C53A3E98E}"/>
              </a:ext>
            </a:extLst>
          </p:cNvPr>
          <p:cNvGraphicFramePr>
            <a:graphicFrameLocks noGrp="1"/>
          </p:cNvGraphicFramePr>
          <p:nvPr>
            <p:extLst>
              <p:ext uri="{D42A27DB-BD31-4B8C-83A1-F6EECF244321}">
                <p14:modId xmlns:p14="http://schemas.microsoft.com/office/powerpoint/2010/main" val="4194325292"/>
              </p:ext>
            </p:extLst>
          </p:nvPr>
        </p:nvGraphicFramePr>
        <p:xfrm>
          <a:off x="406400" y="3027333"/>
          <a:ext cx="8694057" cy="1920240"/>
        </p:xfrm>
        <a:graphic>
          <a:graphicData uri="http://schemas.openxmlformats.org/drawingml/2006/table">
            <a:tbl>
              <a:tblPr firstCol="1">
                <a:tableStyleId>{21E4AEA4-8DFA-4A89-87EB-49C32662AFE0}</a:tableStyleId>
              </a:tblPr>
              <a:tblGrid>
                <a:gridCol w="1096658">
                  <a:extLst>
                    <a:ext uri="{9D8B030D-6E8A-4147-A177-3AD203B41FA5}">
                      <a16:colId xmlns:a16="http://schemas.microsoft.com/office/drawing/2014/main" val="1714642985"/>
                    </a:ext>
                  </a:extLst>
                </a:gridCol>
                <a:gridCol w="1202042">
                  <a:extLst>
                    <a:ext uri="{9D8B030D-6E8A-4147-A177-3AD203B41FA5}">
                      <a16:colId xmlns:a16="http://schemas.microsoft.com/office/drawing/2014/main" val="2674025035"/>
                    </a:ext>
                  </a:extLst>
                </a:gridCol>
                <a:gridCol w="6395357">
                  <a:extLst>
                    <a:ext uri="{9D8B030D-6E8A-4147-A177-3AD203B41FA5}">
                      <a16:colId xmlns:a16="http://schemas.microsoft.com/office/drawing/2014/main" val="2585763277"/>
                    </a:ext>
                  </a:extLst>
                </a:gridCol>
              </a:tblGrid>
              <a:tr h="153106">
                <a:tc gridSpan="2">
                  <a:txBody>
                    <a:bodyPr/>
                    <a:lstStyle/>
                    <a:p>
                      <a:r>
                        <a:rPr kumimoji="1" lang="ja-JP" altLang="en-US" sz="1200" dirty="0"/>
                        <a:t>法人名</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endParaRPr kumimoji="1" lang="ja-JP" altLang="en-US" sz="1200"/>
                    </a:p>
                  </a:txBody>
                  <a:tcPr/>
                </a:tc>
                <a:extLst>
                  <a:ext uri="{0D108BD9-81ED-4DB2-BD59-A6C34878D82A}">
                    <a16:rowId xmlns:a16="http://schemas.microsoft.com/office/drawing/2014/main" val="2326333312"/>
                  </a:ext>
                </a:extLst>
              </a:tr>
              <a:tr h="153106">
                <a:tc gridSpan="2">
                  <a:txBody>
                    <a:bodyPr/>
                    <a:lstStyle/>
                    <a:p>
                      <a:r>
                        <a:rPr kumimoji="1" lang="ja-JP" altLang="en-US" sz="1200" dirty="0"/>
                        <a:t>代表者名</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448878866"/>
                  </a:ext>
                </a:extLst>
              </a:tr>
              <a:tr h="153106">
                <a:tc rowSpan="2">
                  <a:txBody>
                    <a:bodyPr/>
                    <a:lstStyle/>
                    <a:p>
                      <a:r>
                        <a:rPr kumimoji="1" lang="ja-JP" altLang="en-US" sz="1200" dirty="0"/>
                        <a:t>本社所在地</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郵便番号</a:t>
                      </a:r>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157399895"/>
                  </a:ext>
                </a:extLst>
              </a:tr>
              <a:tr h="153106">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住所</a:t>
                      </a: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265541365"/>
                  </a:ext>
                </a:extLst>
              </a:tr>
              <a:tr h="153106">
                <a:tc gridSpan="2">
                  <a:txBody>
                    <a:bodyPr/>
                    <a:lstStyle/>
                    <a:p>
                      <a:r>
                        <a:rPr kumimoji="1" lang="ja-JP" altLang="en-US" sz="1200" dirty="0"/>
                        <a:t>ウェブサイト</a:t>
                      </a:r>
                      <a:r>
                        <a:rPr kumimoji="1" lang="en-US" altLang="ja-JP" sz="1200" dirty="0"/>
                        <a:t>URL</a:t>
                      </a:r>
                      <a:endParaRPr kumimoji="1" lang="ja-JP" altLang="en-US" sz="1200" dirty="0"/>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1650552927"/>
                  </a:ext>
                </a:extLst>
              </a:tr>
              <a:tr h="153106">
                <a:tc gridSpan="2">
                  <a:txBody>
                    <a:bodyPr/>
                    <a:lstStyle/>
                    <a:p>
                      <a:r>
                        <a:rPr kumimoji="1" lang="ja-JP" altLang="en-US" sz="1200" dirty="0"/>
                        <a:t>設立年月日</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1886160321"/>
                  </a:ext>
                </a:extLst>
              </a:tr>
              <a:tr h="153106">
                <a:tc gridSpan="2">
                  <a:txBody>
                    <a:bodyPr/>
                    <a:lstStyle/>
                    <a:p>
                      <a:r>
                        <a:rPr kumimoji="1" lang="ja-JP" altLang="en-US" sz="1200" dirty="0"/>
                        <a:t>資本金</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r>
                        <a:rPr kumimoji="1" lang="ja-JP" altLang="en-US" sz="1200" dirty="0"/>
                        <a:t>　　　　　　　　　　　　　万円</a:t>
                      </a:r>
                    </a:p>
                  </a:txBody>
                  <a:tcPr/>
                </a:tc>
                <a:extLst>
                  <a:ext uri="{0D108BD9-81ED-4DB2-BD59-A6C34878D82A}">
                    <a16:rowId xmlns:a16="http://schemas.microsoft.com/office/drawing/2014/main" val="3218308166"/>
                  </a:ext>
                </a:extLst>
              </a:tr>
            </a:tbl>
          </a:graphicData>
        </a:graphic>
      </p:graphicFrame>
      <p:sp>
        <p:nvSpPr>
          <p:cNvPr id="8" name="Rectangle 3">
            <a:extLst>
              <a:ext uri="{FF2B5EF4-FFF2-40B4-BE49-F238E27FC236}">
                <a16:creationId xmlns:a16="http://schemas.microsoft.com/office/drawing/2014/main" id="{6791E16B-ED09-4F54-B1EF-5CDB5DB05B4A}"/>
              </a:ext>
            </a:extLst>
          </p:cNvPr>
          <p:cNvSpPr txBox="1">
            <a:spLocks noChangeArrowheads="1"/>
          </p:cNvSpPr>
          <p:nvPr/>
        </p:nvSpPr>
        <p:spPr bwMode="auto">
          <a:xfrm>
            <a:off x="406401" y="1263036"/>
            <a:ext cx="9061450"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200" b="1" kern="0" dirty="0">
                <a:solidFill>
                  <a:schemeClr val="tx1"/>
                </a:solidFill>
              </a:rPr>
              <a:t>応募にあたり、次の要件を満たしているか、</a:t>
            </a:r>
            <a:r>
              <a:rPr lang="ja-JP" altLang="en-US" sz="1200" b="1" u="sng" kern="0" dirty="0">
                <a:solidFill>
                  <a:schemeClr val="tx1"/>
                </a:solidFill>
              </a:rPr>
              <a:t>チェック欄に「〇」を記入</a:t>
            </a:r>
            <a:r>
              <a:rPr lang="ja-JP" altLang="en-US" sz="1200" b="1" kern="0" dirty="0">
                <a:solidFill>
                  <a:schemeClr val="tx1"/>
                </a:solidFill>
              </a:rPr>
              <a:t>してください。</a:t>
            </a:r>
            <a:endParaRPr lang="en-US" altLang="ja-JP" sz="1200" b="1" kern="0" dirty="0">
              <a:solidFill>
                <a:schemeClr val="tx1"/>
              </a:solidFill>
            </a:endParaRPr>
          </a:p>
        </p:txBody>
      </p:sp>
      <p:graphicFrame>
        <p:nvGraphicFramePr>
          <p:cNvPr id="9" name="表 6">
            <a:extLst>
              <a:ext uri="{FF2B5EF4-FFF2-40B4-BE49-F238E27FC236}">
                <a16:creationId xmlns:a16="http://schemas.microsoft.com/office/drawing/2014/main" id="{E232D276-52CB-4DC8-A61D-42C4117EF984}"/>
              </a:ext>
            </a:extLst>
          </p:cNvPr>
          <p:cNvGraphicFramePr>
            <a:graphicFrameLocks noGrp="1"/>
          </p:cNvGraphicFramePr>
          <p:nvPr>
            <p:extLst>
              <p:ext uri="{D42A27DB-BD31-4B8C-83A1-F6EECF244321}">
                <p14:modId xmlns:p14="http://schemas.microsoft.com/office/powerpoint/2010/main" val="120396790"/>
              </p:ext>
            </p:extLst>
          </p:nvPr>
        </p:nvGraphicFramePr>
        <p:xfrm>
          <a:off x="406400" y="1561494"/>
          <a:ext cx="8694058" cy="822960"/>
        </p:xfrm>
        <a:graphic>
          <a:graphicData uri="http://schemas.openxmlformats.org/drawingml/2006/table">
            <a:tbl>
              <a:tblPr firstRow="1">
                <a:tableStyleId>{21E4AEA4-8DFA-4A89-87EB-49C32662AFE0}</a:tableStyleId>
              </a:tblPr>
              <a:tblGrid>
                <a:gridCol w="1084474">
                  <a:extLst>
                    <a:ext uri="{9D8B030D-6E8A-4147-A177-3AD203B41FA5}">
                      <a16:colId xmlns:a16="http://schemas.microsoft.com/office/drawing/2014/main" val="747299256"/>
                    </a:ext>
                  </a:extLst>
                </a:gridCol>
                <a:gridCol w="7609584">
                  <a:extLst>
                    <a:ext uri="{9D8B030D-6E8A-4147-A177-3AD203B41FA5}">
                      <a16:colId xmlns:a16="http://schemas.microsoft.com/office/drawing/2014/main" val="2433235477"/>
                    </a:ext>
                  </a:extLst>
                </a:gridCol>
              </a:tblGrid>
              <a:tr h="153889">
                <a:tc>
                  <a:txBody>
                    <a:bodyPr/>
                    <a:lstStyle/>
                    <a:p>
                      <a:pPr algn="ctr"/>
                      <a:r>
                        <a:rPr kumimoji="1" lang="ja-JP" altLang="en-US" sz="1200" dirty="0"/>
                        <a:t>チェック欄</a:t>
                      </a:r>
                    </a:p>
                  </a:txBody>
                  <a:tcPr/>
                </a:tc>
                <a:tc>
                  <a:txBody>
                    <a:bodyPr/>
                    <a:lstStyle/>
                    <a:p>
                      <a:pPr algn="ctr"/>
                      <a:r>
                        <a:rPr kumimoji="1" lang="ja-JP" altLang="en-US" sz="1200" dirty="0"/>
                        <a:t>要件</a:t>
                      </a:r>
                    </a:p>
                  </a:txBody>
                  <a:tcPr/>
                </a:tc>
                <a:extLst>
                  <a:ext uri="{0D108BD9-81ED-4DB2-BD59-A6C34878D82A}">
                    <a16:rowId xmlns:a16="http://schemas.microsoft.com/office/drawing/2014/main" val="1250818858"/>
                  </a:ext>
                </a:extLst>
              </a:tr>
              <a:tr h="153889">
                <a:tc>
                  <a:txBody>
                    <a:bodyPr/>
                    <a:lstStyle/>
                    <a:p>
                      <a:pPr algn="ctr"/>
                      <a:endParaRPr kumimoji="1" lang="ja-JP" altLang="en-US" sz="1200" dirty="0"/>
                    </a:p>
                  </a:txBody>
                  <a:tcPr>
                    <a:solidFill>
                      <a:schemeClr val="accent1">
                        <a:lumMod val="60000"/>
                        <a:lumOff val="40000"/>
                      </a:schemeClr>
                    </a:solidFill>
                  </a:tcPr>
                </a:tc>
                <a:tc>
                  <a:txBody>
                    <a:bodyPr/>
                    <a:lstStyle/>
                    <a:p>
                      <a:r>
                        <a:rPr kumimoji="1" lang="ja-JP" altLang="en-US" sz="1200" dirty="0"/>
                        <a:t>募集要項の内容をすべて確認・理解し、了承をした上で応募します</a:t>
                      </a:r>
                    </a:p>
                  </a:txBody>
                  <a:tcPr/>
                </a:tc>
                <a:extLst>
                  <a:ext uri="{0D108BD9-81ED-4DB2-BD59-A6C34878D82A}">
                    <a16:rowId xmlns:a16="http://schemas.microsoft.com/office/drawing/2014/main" val="1380050978"/>
                  </a:ext>
                </a:extLst>
              </a:tr>
              <a:tr h="153889">
                <a:tc>
                  <a:txBody>
                    <a:bodyPr/>
                    <a:lstStyle/>
                    <a:p>
                      <a:pPr algn="ctr"/>
                      <a:endParaRPr kumimoji="1" lang="ja-JP" altLang="en-US" sz="1200" dirty="0"/>
                    </a:p>
                  </a:txBody>
                  <a:tcPr>
                    <a:solidFill>
                      <a:schemeClr val="accent1">
                        <a:lumMod val="60000"/>
                        <a:lumOff val="40000"/>
                      </a:schemeClr>
                    </a:solidFill>
                  </a:tcPr>
                </a:tc>
                <a:tc>
                  <a:txBody>
                    <a:bodyPr/>
                    <a:lstStyle/>
                    <a:p>
                      <a:r>
                        <a:rPr kumimoji="1" lang="ja-JP" altLang="en-US" sz="1200" dirty="0"/>
                        <a:t>募集要項</a:t>
                      </a:r>
                      <a:r>
                        <a:rPr kumimoji="1" lang="en-US" altLang="ja-JP" sz="1200" dirty="0"/>
                        <a:t>5</a:t>
                      </a:r>
                      <a:r>
                        <a:rPr kumimoji="1" lang="ja-JP" altLang="en-US" sz="1200" dirty="0"/>
                        <a:t>の応募要件のすべての要件を満たしています</a:t>
                      </a:r>
                    </a:p>
                  </a:txBody>
                  <a:tcPr/>
                </a:tc>
                <a:extLst>
                  <a:ext uri="{0D108BD9-81ED-4DB2-BD59-A6C34878D82A}">
                    <a16:rowId xmlns:a16="http://schemas.microsoft.com/office/drawing/2014/main" val="1689474731"/>
                  </a:ext>
                </a:extLst>
              </a:tr>
            </a:tbl>
          </a:graphicData>
        </a:graphic>
      </p:graphicFrame>
      <p:sp>
        <p:nvSpPr>
          <p:cNvPr id="6" name="Rectangle 3">
            <a:extLst>
              <a:ext uri="{FF2B5EF4-FFF2-40B4-BE49-F238E27FC236}">
                <a16:creationId xmlns:a16="http://schemas.microsoft.com/office/drawing/2014/main" id="{5B1037B7-55EB-4F6F-8FD3-C8E926816E14}"/>
              </a:ext>
            </a:extLst>
          </p:cNvPr>
          <p:cNvSpPr txBox="1">
            <a:spLocks noChangeArrowheads="1"/>
          </p:cNvSpPr>
          <p:nvPr/>
        </p:nvSpPr>
        <p:spPr bwMode="auto">
          <a:xfrm>
            <a:off x="406401" y="2784393"/>
            <a:ext cx="9061450"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200" b="1" kern="0" dirty="0">
                <a:solidFill>
                  <a:schemeClr val="tx1"/>
                </a:solidFill>
              </a:rPr>
              <a:t>応募する法人の情報をご記入ください。</a:t>
            </a:r>
            <a:endParaRPr lang="en-US" altLang="ja-JP" sz="1200" b="1" kern="0" dirty="0">
              <a:solidFill>
                <a:schemeClr val="tx1"/>
              </a:solidFill>
            </a:endParaRPr>
          </a:p>
        </p:txBody>
      </p:sp>
    </p:spTree>
    <p:extLst>
      <p:ext uri="{BB962C8B-B14F-4D97-AF65-F5344CB8AC3E}">
        <p14:creationId xmlns:p14="http://schemas.microsoft.com/office/powerpoint/2010/main" val="3692405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8737F5-2FF9-AD14-DA9D-306A0DA8E76B}"/>
              </a:ext>
            </a:extLst>
          </p:cNvPr>
          <p:cNvSpPr>
            <a:spLocks noGrp="1"/>
          </p:cNvSpPr>
          <p:nvPr>
            <p:ph type="title"/>
          </p:nvPr>
        </p:nvSpPr>
        <p:spPr/>
        <p:txBody>
          <a:bodyPr/>
          <a:lstStyle/>
          <a:p>
            <a:r>
              <a:rPr lang="en-US" altLang="ja-JP" dirty="0"/>
              <a:t>2.</a:t>
            </a:r>
            <a:r>
              <a:rPr lang="ja-JP" altLang="en-US" dirty="0"/>
              <a:t>  改良を行う介護</a:t>
            </a:r>
            <a:r>
              <a:rPr kumimoji="1" lang="ja-JP" altLang="en-US" dirty="0" smtClean="0"/>
              <a:t>ロボットの</a:t>
            </a:r>
            <a:r>
              <a:rPr kumimoji="1" lang="ja-JP" altLang="en-US" dirty="0"/>
              <a:t>概要</a:t>
            </a:r>
          </a:p>
        </p:txBody>
      </p:sp>
      <p:graphicFrame>
        <p:nvGraphicFramePr>
          <p:cNvPr id="3" name="表 4">
            <a:extLst>
              <a:ext uri="{FF2B5EF4-FFF2-40B4-BE49-F238E27FC236}">
                <a16:creationId xmlns:a16="http://schemas.microsoft.com/office/drawing/2014/main" id="{441BCB39-BC3B-0966-E940-1113C3B18B66}"/>
              </a:ext>
            </a:extLst>
          </p:cNvPr>
          <p:cNvGraphicFramePr>
            <a:graphicFrameLocks noGrp="1"/>
          </p:cNvGraphicFramePr>
          <p:nvPr/>
        </p:nvGraphicFramePr>
        <p:xfrm>
          <a:off x="425499" y="1169773"/>
          <a:ext cx="9071393" cy="5259205"/>
        </p:xfrm>
        <a:graphic>
          <a:graphicData uri="http://schemas.openxmlformats.org/drawingml/2006/table">
            <a:tbl>
              <a:tblPr firstCol="1">
                <a:tableStyleId>{21E4AEA4-8DFA-4A89-87EB-49C32662AFE0}</a:tableStyleId>
              </a:tblPr>
              <a:tblGrid>
                <a:gridCol w="774700">
                  <a:extLst>
                    <a:ext uri="{9D8B030D-6E8A-4147-A177-3AD203B41FA5}">
                      <a16:colId xmlns:a16="http://schemas.microsoft.com/office/drawing/2014/main" val="1714642985"/>
                    </a:ext>
                  </a:extLst>
                </a:gridCol>
                <a:gridCol w="1663700">
                  <a:extLst>
                    <a:ext uri="{9D8B030D-6E8A-4147-A177-3AD203B41FA5}">
                      <a16:colId xmlns:a16="http://schemas.microsoft.com/office/drawing/2014/main" val="1956868378"/>
                    </a:ext>
                  </a:extLst>
                </a:gridCol>
                <a:gridCol w="469900">
                  <a:extLst>
                    <a:ext uri="{9D8B030D-6E8A-4147-A177-3AD203B41FA5}">
                      <a16:colId xmlns:a16="http://schemas.microsoft.com/office/drawing/2014/main" val="2585763277"/>
                    </a:ext>
                  </a:extLst>
                </a:gridCol>
                <a:gridCol w="609600">
                  <a:extLst>
                    <a:ext uri="{9D8B030D-6E8A-4147-A177-3AD203B41FA5}">
                      <a16:colId xmlns:a16="http://schemas.microsoft.com/office/drawing/2014/main" val="2210843406"/>
                    </a:ext>
                  </a:extLst>
                </a:gridCol>
                <a:gridCol w="444501">
                  <a:extLst>
                    <a:ext uri="{9D8B030D-6E8A-4147-A177-3AD203B41FA5}">
                      <a16:colId xmlns:a16="http://schemas.microsoft.com/office/drawing/2014/main" val="1110977376"/>
                    </a:ext>
                  </a:extLst>
                </a:gridCol>
                <a:gridCol w="660701">
                  <a:extLst>
                    <a:ext uri="{9D8B030D-6E8A-4147-A177-3AD203B41FA5}">
                      <a16:colId xmlns:a16="http://schemas.microsoft.com/office/drawing/2014/main" val="1572150630"/>
                    </a:ext>
                  </a:extLst>
                </a:gridCol>
                <a:gridCol w="250854">
                  <a:extLst>
                    <a:ext uri="{9D8B030D-6E8A-4147-A177-3AD203B41FA5}">
                      <a16:colId xmlns:a16="http://schemas.microsoft.com/office/drawing/2014/main" val="147576707"/>
                    </a:ext>
                  </a:extLst>
                </a:gridCol>
                <a:gridCol w="404284">
                  <a:extLst>
                    <a:ext uri="{9D8B030D-6E8A-4147-A177-3AD203B41FA5}">
                      <a16:colId xmlns:a16="http://schemas.microsoft.com/office/drawing/2014/main" val="2293272651"/>
                    </a:ext>
                  </a:extLst>
                </a:gridCol>
                <a:gridCol w="585301">
                  <a:extLst>
                    <a:ext uri="{9D8B030D-6E8A-4147-A177-3AD203B41FA5}">
                      <a16:colId xmlns:a16="http://schemas.microsoft.com/office/drawing/2014/main" val="3337795832"/>
                    </a:ext>
                  </a:extLst>
                </a:gridCol>
                <a:gridCol w="478970">
                  <a:extLst>
                    <a:ext uri="{9D8B030D-6E8A-4147-A177-3AD203B41FA5}">
                      <a16:colId xmlns:a16="http://schemas.microsoft.com/office/drawing/2014/main" val="1840026406"/>
                    </a:ext>
                  </a:extLst>
                </a:gridCol>
                <a:gridCol w="563640">
                  <a:extLst>
                    <a:ext uri="{9D8B030D-6E8A-4147-A177-3AD203B41FA5}">
                      <a16:colId xmlns:a16="http://schemas.microsoft.com/office/drawing/2014/main" val="2953822918"/>
                    </a:ext>
                  </a:extLst>
                </a:gridCol>
                <a:gridCol w="223034">
                  <a:extLst>
                    <a:ext uri="{9D8B030D-6E8A-4147-A177-3AD203B41FA5}">
                      <a16:colId xmlns:a16="http://schemas.microsoft.com/office/drawing/2014/main" val="1382781389"/>
                    </a:ext>
                  </a:extLst>
                </a:gridCol>
                <a:gridCol w="427937">
                  <a:extLst>
                    <a:ext uri="{9D8B030D-6E8A-4147-A177-3AD203B41FA5}">
                      <a16:colId xmlns:a16="http://schemas.microsoft.com/office/drawing/2014/main" val="2822892704"/>
                    </a:ext>
                  </a:extLst>
                </a:gridCol>
                <a:gridCol w="781531">
                  <a:extLst>
                    <a:ext uri="{9D8B030D-6E8A-4147-A177-3AD203B41FA5}">
                      <a16:colId xmlns:a16="http://schemas.microsoft.com/office/drawing/2014/main" val="2913209639"/>
                    </a:ext>
                  </a:extLst>
                </a:gridCol>
                <a:gridCol w="145570">
                  <a:extLst>
                    <a:ext uri="{9D8B030D-6E8A-4147-A177-3AD203B41FA5}">
                      <a16:colId xmlns:a16="http://schemas.microsoft.com/office/drawing/2014/main" val="1217512917"/>
                    </a:ext>
                  </a:extLst>
                </a:gridCol>
                <a:gridCol w="587170">
                  <a:extLst>
                    <a:ext uri="{9D8B030D-6E8A-4147-A177-3AD203B41FA5}">
                      <a16:colId xmlns:a16="http://schemas.microsoft.com/office/drawing/2014/main" val="2810764349"/>
                    </a:ext>
                  </a:extLst>
                </a:gridCol>
              </a:tblGrid>
              <a:tr h="239511">
                <a:tc gridSpan="2">
                  <a:txBody>
                    <a:bodyPr/>
                    <a:lstStyle/>
                    <a:p>
                      <a:r>
                        <a:rPr kumimoji="1" lang="ja-JP" altLang="en-US" sz="1200" b="1" dirty="0">
                          <a:solidFill>
                            <a:schemeClr val="bg1"/>
                          </a:solidFill>
                        </a:rPr>
                        <a:t>製品名</a:t>
                      </a:r>
                    </a:p>
                  </a:txBody>
                  <a:tcPr anchor="ctr"/>
                </a:tc>
                <a:tc hMerge="1">
                  <a:txBody>
                    <a:bodyPr/>
                    <a:lstStyle/>
                    <a:p>
                      <a:endParaRPr kumimoji="1" lang="ja-JP" altLang="en-US"/>
                    </a:p>
                  </a:txBody>
                  <a:tcPr/>
                </a:tc>
                <a:tc gridSpan="14">
                  <a:txBody>
                    <a:bodyPr/>
                    <a:lstStyle/>
                    <a:p>
                      <a:endParaRPr kumimoji="1" lang="ja-JP" altLang="en-US" sz="1200" dirty="0"/>
                    </a:p>
                  </a:txBody>
                  <a:tcPr>
                    <a:solidFill>
                      <a:schemeClr val="accent6">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326333312"/>
                  </a:ext>
                </a:extLst>
              </a:tr>
              <a:tr h="1226824">
                <a:tc gridSpan="2">
                  <a:txBody>
                    <a:bodyPr/>
                    <a:lstStyle/>
                    <a:p>
                      <a:r>
                        <a:rPr kumimoji="1" lang="ja-JP" altLang="en-US" sz="1200" b="1" dirty="0">
                          <a:solidFill>
                            <a:schemeClr val="bg1"/>
                          </a:solidFill>
                        </a:rPr>
                        <a:t>製品の概要・特徴 （</a:t>
                      </a:r>
                      <a:r>
                        <a:rPr kumimoji="1" lang="en-US" altLang="ja-JP" sz="1200" b="1" dirty="0">
                          <a:solidFill>
                            <a:schemeClr val="bg1"/>
                          </a:solidFill>
                        </a:rPr>
                        <a:t>200</a:t>
                      </a:r>
                      <a:r>
                        <a:rPr kumimoji="1" lang="ja-JP" altLang="en-US" sz="1200" b="1" dirty="0">
                          <a:solidFill>
                            <a:schemeClr val="bg1"/>
                          </a:solidFill>
                        </a:rPr>
                        <a:t>字程度）</a:t>
                      </a:r>
                      <a:endParaRPr kumimoji="1" lang="en-US" altLang="ja-JP" sz="1200" b="1" dirty="0">
                        <a:solidFill>
                          <a:schemeClr val="bg1"/>
                        </a:solidFill>
                      </a:endParaRPr>
                    </a:p>
                  </a:txBody>
                  <a:tcPr anchor="ctr"/>
                </a:tc>
                <a:tc hMerge="1">
                  <a:txBody>
                    <a:bodyPr/>
                    <a:lstStyle/>
                    <a:p>
                      <a:endParaRPr kumimoji="1" lang="ja-JP" altLang="en-US"/>
                    </a:p>
                  </a:txBody>
                  <a:tcPr/>
                </a:tc>
                <a:tc gridSpan="14">
                  <a:txBody>
                    <a:bodyPr/>
                    <a:lstStyle/>
                    <a:p>
                      <a:endParaRPr kumimoji="1" lang="en-US" altLang="ja-JP" sz="1200" dirty="0"/>
                    </a:p>
                    <a:p>
                      <a:endParaRPr kumimoji="1" lang="en-US" altLang="ja-JP" sz="1200" dirty="0"/>
                    </a:p>
                    <a:p>
                      <a:endParaRPr kumimoji="1" lang="en-US" altLang="ja-JP" sz="1200" dirty="0"/>
                    </a:p>
                    <a:p>
                      <a:endParaRPr kumimoji="1" lang="en-US" altLang="ja-JP" sz="1200" dirty="0"/>
                    </a:p>
                    <a:p>
                      <a:endParaRPr kumimoji="1" lang="en-US" altLang="ja-JP" sz="1200" dirty="0"/>
                    </a:p>
                    <a:p>
                      <a:endParaRPr kumimoji="1" lang="en-US" altLang="ja-JP" sz="1200" dirty="0"/>
                    </a:p>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53735272"/>
                  </a:ext>
                </a:extLst>
              </a:tr>
              <a:tr h="290817">
                <a:tc rowSpan="8">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仕様</a:t>
                      </a:r>
                    </a:p>
                  </a:txBody>
                  <a:tcPr anchor="ctr"/>
                </a:tc>
                <a:tc>
                  <a:txBody>
                    <a:bodyPr/>
                    <a:lstStyle/>
                    <a:p>
                      <a:r>
                        <a:rPr kumimoji="1" lang="ja-JP" altLang="en-US" sz="1200" b="1" kern="1200" dirty="0">
                          <a:solidFill>
                            <a:schemeClr val="bg1"/>
                          </a:solidFill>
                          <a:latin typeface="+mn-lt"/>
                          <a:ea typeface="+mn-ea"/>
                          <a:cs typeface="+mn-cs"/>
                        </a:rPr>
                        <a:t>本体サイズ</a:t>
                      </a:r>
                      <a:endParaRPr kumimoji="1" lang="ja-JP" altLang="en-US" b="1" dirty="0">
                        <a:solidFill>
                          <a:schemeClr val="bg1"/>
                        </a:solidFill>
                      </a:endParaRPr>
                    </a:p>
                  </a:txBody>
                  <a:tcPr anchor="ctr">
                    <a:solidFill>
                      <a:schemeClr val="accent2"/>
                    </a:solidFill>
                  </a:tcPr>
                </a:tc>
                <a:tc>
                  <a:txBody>
                    <a:bodyPr/>
                    <a:lstStyle/>
                    <a:p>
                      <a:pPr algn="r"/>
                      <a:r>
                        <a:rPr kumimoji="1" lang="ja-JP" altLang="en-US" sz="1200" dirty="0"/>
                        <a:t>幅</a:t>
                      </a:r>
                    </a:p>
                  </a:txBody>
                  <a:tcPr/>
                </a:tc>
                <a:tc gridSpan="2">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sz="1200" dirty="0"/>
                    </a:p>
                  </a:txBody>
                  <a:tcPr>
                    <a:solidFill>
                      <a:schemeClr val="accent1">
                        <a:lumMod val="60000"/>
                        <a:lumOff val="40000"/>
                      </a:schemeClr>
                    </a:solidFill>
                  </a:tcPr>
                </a:tc>
                <a:tc>
                  <a:txBody>
                    <a:bodyPr/>
                    <a:lstStyle/>
                    <a:p>
                      <a:r>
                        <a:rPr kumimoji="1" lang="en-US" altLang="ja-JP" sz="1200" dirty="0"/>
                        <a:t>(mm)</a:t>
                      </a:r>
                      <a:endParaRPr kumimoji="1" lang="ja-JP" altLang="en-US" sz="1200" dirty="0"/>
                    </a:p>
                  </a:txBody>
                  <a:tcPr/>
                </a:tc>
                <a:tc gridSpan="2">
                  <a:txBody>
                    <a:bodyPr/>
                    <a:lstStyle/>
                    <a:p>
                      <a:pPr algn="r"/>
                      <a:r>
                        <a:rPr kumimoji="1" lang="ja-JP" altLang="en-US" sz="1200" dirty="0"/>
                        <a:t>長さ</a:t>
                      </a:r>
                    </a:p>
                  </a:txBody>
                  <a:tcPr/>
                </a:tc>
                <a:tc hMerge="1">
                  <a:txBody>
                    <a:bodyPr/>
                    <a:lstStyle/>
                    <a:p>
                      <a:pPr algn="r"/>
                      <a:endParaRPr kumimoji="1" lang="ja-JP" altLang="en-US" sz="1200" dirty="0"/>
                    </a:p>
                  </a:txBody>
                  <a:tcPr/>
                </a:tc>
                <a:tc gridSpan="2">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a:txBody>
                    <a:bodyPr/>
                    <a:lstStyle/>
                    <a:p>
                      <a:r>
                        <a:rPr kumimoji="1" lang="en-US" altLang="ja-JP" sz="1200" dirty="0"/>
                        <a:t>(mm)</a:t>
                      </a:r>
                      <a:endParaRPr kumimoji="1" lang="ja-JP" altLang="en-US" sz="1200" dirty="0"/>
                    </a:p>
                  </a:txBody>
                  <a:tcPr/>
                </a:tc>
                <a:tc gridSpan="2">
                  <a:txBody>
                    <a:bodyPr/>
                    <a:lstStyle/>
                    <a:p>
                      <a:pPr algn="r"/>
                      <a:r>
                        <a:rPr kumimoji="1" lang="ja-JP" altLang="en-US" sz="1200" dirty="0"/>
                        <a:t>高さ</a:t>
                      </a:r>
                    </a:p>
                  </a:txBody>
                  <a:tcPr/>
                </a:tc>
                <a:tc hMerge="1">
                  <a:txBody>
                    <a:bodyPr/>
                    <a:lstStyle/>
                    <a:p>
                      <a:endParaRPr kumimoji="1" lang="ja-JP" altLang="en-US"/>
                    </a:p>
                  </a:txBody>
                  <a:tcPr/>
                </a:tc>
                <a:tc gridSpan="2">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sz="1200" dirty="0"/>
                    </a:p>
                  </a:txBody>
                  <a:tcPr>
                    <a:solidFill>
                      <a:schemeClr val="accent1">
                        <a:lumMod val="60000"/>
                        <a:lumOff val="40000"/>
                      </a:schemeClr>
                    </a:solidFill>
                  </a:tcPr>
                </a:tc>
                <a:tc>
                  <a:txBody>
                    <a:bodyPr/>
                    <a:lstStyle/>
                    <a:p>
                      <a:r>
                        <a:rPr kumimoji="1" lang="en-US" altLang="ja-JP" sz="1200" dirty="0"/>
                        <a:t>(mm)</a:t>
                      </a:r>
                      <a:endParaRPr kumimoji="1" lang="ja-JP" altLang="en-US" sz="1200" dirty="0"/>
                    </a:p>
                  </a:txBody>
                  <a:tcPr/>
                </a:tc>
                <a:extLst>
                  <a:ext uri="{0D108BD9-81ED-4DB2-BD59-A6C34878D82A}">
                    <a16:rowId xmlns:a16="http://schemas.microsoft.com/office/drawing/2014/main" val="3265541365"/>
                  </a:ext>
                </a:extLst>
              </a:tr>
              <a:tr h="290817">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p>
                  </a:txBody>
                  <a:tcPr/>
                </a:tc>
                <a:tc>
                  <a:txBody>
                    <a:bodyPr/>
                    <a:lstStyle/>
                    <a:p>
                      <a:r>
                        <a:rPr kumimoji="1" lang="ja-JP" altLang="en-US" sz="1200" b="1" kern="1200" dirty="0">
                          <a:solidFill>
                            <a:schemeClr val="bg1"/>
                          </a:solidFill>
                          <a:latin typeface="+mn-lt"/>
                          <a:ea typeface="+mn-ea"/>
                          <a:cs typeface="+mn-cs"/>
                        </a:rPr>
                        <a:t>重量</a:t>
                      </a:r>
                      <a:endParaRPr kumimoji="1" lang="ja-JP" altLang="en-US" sz="1200" b="1" dirty="0">
                        <a:solidFill>
                          <a:schemeClr val="bg1"/>
                        </a:solidFill>
                      </a:endParaRPr>
                    </a:p>
                  </a:txBody>
                  <a:tcPr anchor="ctr">
                    <a:solidFill>
                      <a:schemeClr val="accent2"/>
                    </a:solidFill>
                  </a:tcPr>
                </a:tc>
                <a:tc gridSpan="3">
                  <a:txBody>
                    <a:bodyPr/>
                    <a:lstStyle/>
                    <a:p>
                      <a:r>
                        <a:rPr kumimoji="1" lang="ja-JP" altLang="en-US" sz="1200" dirty="0"/>
                        <a:t>　　　　　　　　　</a:t>
                      </a:r>
                    </a:p>
                  </a:txBody>
                  <a:tcP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sz="1200" dirty="0"/>
                    </a:p>
                  </a:txBody>
                  <a:tcPr>
                    <a:solidFill>
                      <a:schemeClr val="accent1">
                        <a:lumMod val="60000"/>
                        <a:lumOff val="40000"/>
                      </a:schemeClr>
                    </a:solidFill>
                  </a:tcPr>
                </a:tc>
                <a:tc gridSpan="11">
                  <a:txBody>
                    <a:bodyPr/>
                    <a:lstStyle/>
                    <a:p>
                      <a:r>
                        <a:rPr kumimoji="1" lang="ja-JP" altLang="en-US" sz="1200"/>
                        <a:t>（</a:t>
                      </a:r>
                      <a:r>
                        <a:rPr kumimoji="1" lang="en-US" altLang="ja-JP" sz="1200"/>
                        <a:t>kg</a:t>
                      </a:r>
                      <a:r>
                        <a:rPr kumimoji="1" lang="ja-JP" altLang="en-US" sz="1200"/>
                        <a:t>）　　</a:t>
                      </a:r>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65376110"/>
                  </a:ext>
                </a:extLst>
              </a:tr>
              <a:tr h="290817">
                <a:tc vMerge="1">
                  <a:txBody>
                    <a:bodyPr/>
                    <a:lstStyle/>
                    <a:p>
                      <a:endParaRPr kumimoji="1" lang="ja-JP" altLang="en-US" sz="1200" b="1" dirty="0">
                        <a:solidFill>
                          <a:schemeClr val="bg1"/>
                        </a:solidFill>
                      </a:endParaRPr>
                    </a:p>
                  </a:txBody>
                  <a:tcPr/>
                </a:tc>
                <a:tc>
                  <a:txBody>
                    <a:bodyPr/>
                    <a:lstStyle/>
                    <a:p>
                      <a:r>
                        <a:rPr kumimoji="1" lang="ja-JP" altLang="en-US" sz="1200" b="1" kern="1200" dirty="0">
                          <a:solidFill>
                            <a:schemeClr val="bg1"/>
                          </a:solidFill>
                          <a:latin typeface="+mn-lt"/>
                          <a:ea typeface="+mn-ea"/>
                          <a:cs typeface="+mn-cs"/>
                        </a:rPr>
                        <a:t>平均速度</a:t>
                      </a:r>
                      <a:endParaRPr kumimoji="1" lang="ja-JP" altLang="en-US" sz="1200" b="1" dirty="0">
                        <a:solidFill>
                          <a:schemeClr val="bg1"/>
                        </a:solidFill>
                      </a:endParaRPr>
                    </a:p>
                  </a:txBody>
                  <a:tcPr anchor="ctr">
                    <a:solidFill>
                      <a:schemeClr val="accent2"/>
                    </a:solidFill>
                  </a:tcPr>
                </a:tc>
                <a:tc gridSpan="3">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sz="1200" dirty="0"/>
                    </a:p>
                  </a:txBody>
                  <a:tcPr>
                    <a:solidFill>
                      <a:schemeClr val="accent1">
                        <a:lumMod val="60000"/>
                        <a:lumOff val="40000"/>
                      </a:schemeClr>
                    </a:solidFill>
                  </a:tcPr>
                </a:tc>
                <a:tc gridSpan="11">
                  <a:txBody>
                    <a:bodyPr/>
                    <a:lstStyle/>
                    <a:p>
                      <a:r>
                        <a:rPr kumimoji="1" lang="ja-JP" altLang="en-US" sz="1200" dirty="0"/>
                        <a:t>（</a:t>
                      </a:r>
                      <a:r>
                        <a:rPr kumimoji="1" lang="en-US" altLang="ja-JP" sz="1200" dirty="0"/>
                        <a:t>Km/h</a:t>
                      </a:r>
                      <a:r>
                        <a:rPr kumimoji="1" lang="ja-JP" altLang="en-US" sz="1200" dirty="0"/>
                        <a:t>）　　</a:t>
                      </a:r>
                      <a:r>
                        <a:rPr kumimoji="1" lang="en-US" altLang="ja-JP" sz="1200" dirty="0"/>
                        <a:t>※</a:t>
                      </a:r>
                      <a:r>
                        <a:rPr kumimoji="1" lang="ja-JP" altLang="en-US" sz="1200" dirty="0"/>
                        <a:t>製品が走行する場合のみ記載</a:t>
                      </a:r>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17248998"/>
                  </a:ext>
                </a:extLst>
              </a:tr>
              <a:tr h="290817">
                <a:tc vMerge="1">
                  <a:txBody>
                    <a:bodyPr/>
                    <a:lstStyle/>
                    <a:p>
                      <a:endParaRPr kumimoji="1" lang="ja-JP" altLang="en-US" sz="1200" b="1" dirty="0">
                        <a:solidFill>
                          <a:schemeClr val="bg1"/>
                        </a:solidFill>
                      </a:endParaRPr>
                    </a:p>
                  </a:txBody>
                  <a:tcPr/>
                </a:tc>
                <a:tc>
                  <a:txBody>
                    <a:bodyPr/>
                    <a:lstStyle/>
                    <a:p>
                      <a:r>
                        <a:rPr kumimoji="1" lang="ja-JP" altLang="en-US" sz="1200" b="1" dirty="0">
                          <a:solidFill>
                            <a:schemeClr val="bg1"/>
                          </a:solidFill>
                        </a:rPr>
                        <a:t>最少旋回半径</a:t>
                      </a:r>
                    </a:p>
                  </a:txBody>
                  <a:tcPr anchor="ctr">
                    <a:solidFill>
                      <a:schemeClr val="accent2"/>
                    </a:solidFill>
                  </a:tcPr>
                </a:tc>
                <a:tc gridSpan="3">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sz="1200" dirty="0"/>
                    </a:p>
                  </a:txBody>
                  <a:tcPr>
                    <a:solidFill>
                      <a:schemeClr val="accent1">
                        <a:lumMod val="60000"/>
                        <a:lumOff val="40000"/>
                      </a:schemeClr>
                    </a:solidFill>
                  </a:tcPr>
                </a:tc>
                <a:tc gridSpan="11">
                  <a:txBody>
                    <a:bodyPr/>
                    <a:lstStyle/>
                    <a:p>
                      <a:r>
                        <a:rPr kumimoji="1" lang="ja-JP" altLang="en-US" sz="1200" dirty="0"/>
                        <a:t>（</a:t>
                      </a:r>
                      <a:r>
                        <a:rPr kumimoji="1" lang="en-US" altLang="ja-JP" sz="1200" dirty="0"/>
                        <a:t>cm</a:t>
                      </a:r>
                      <a:r>
                        <a:rPr kumimoji="1" lang="ja-JP" altLang="en-US" sz="1200" dirty="0"/>
                        <a:t>）　　　 </a:t>
                      </a:r>
                      <a:r>
                        <a:rPr kumimoji="1" lang="en-US" altLang="ja-JP" sz="1200" dirty="0"/>
                        <a:t>※</a:t>
                      </a:r>
                      <a:r>
                        <a:rPr kumimoji="1" lang="ja-JP" altLang="en-US" sz="1200" dirty="0"/>
                        <a:t>製品が走行する場合のみ記載</a:t>
                      </a:r>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35696206"/>
                  </a:ext>
                </a:extLst>
              </a:tr>
              <a:tr h="290817">
                <a:tc vMerge="1">
                  <a:txBody>
                    <a:bodyPr/>
                    <a:lstStyle/>
                    <a:p>
                      <a:endParaRPr kumimoji="1" lang="ja-JP" altLang="en-US" sz="1200" b="1" dirty="0">
                        <a:solidFill>
                          <a:schemeClr val="bg1"/>
                        </a:solidFill>
                      </a:endParaRPr>
                    </a:p>
                  </a:txBody>
                  <a:tcPr/>
                </a:tc>
                <a:tc>
                  <a:txBody>
                    <a:bodyPr/>
                    <a:lstStyle/>
                    <a:p>
                      <a:r>
                        <a:rPr kumimoji="1" lang="ja-JP" altLang="en-US" sz="1200" b="1" dirty="0">
                          <a:solidFill>
                            <a:schemeClr val="bg1"/>
                          </a:solidFill>
                        </a:rPr>
                        <a:t>最大積載量</a:t>
                      </a:r>
                    </a:p>
                  </a:txBody>
                  <a:tcPr anchor="ctr">
                    <a:solidFill>
                      <a:schemeClr val="accent2"/>
                    </a:solidFill>
                  </a:tcPr>
                </a:tc>
                <a:tc gridSpan="3">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sz="1200" dirty="0"/>
                    </a:p>
                  </a:txBody>
                  <a:tcPr>
                    <a:solidFill>
                      <a:schemeClr val="accent1">
                        <a:lumMod val="60000"/>
                        <a:lumOff val="40000"/>
                      </a:schemeClr>
                    </a:solidFill>
                  </a:tcPr>
                </a:tc>
                <a:tc gridSpan="11">
                  <a:txBody>
                    <a:bodyPr/>
                    <a:lstStyle/>
                    <a:p>
                      <a:r>
                        <a:rPr kumimoji="1" lang="ja-JP" altLang="en-US" sz="1200" dirty="0"/>
                        <a:t>（</a:t>
                      </a:r>
                      <a:r>
                        <a:rPr kumimoji="1" lang="en-US" altLang="ja-JP" sz="1200" dirty="0"/>
                        <a:t>kg</a:t>
                      </a:r>
                      <a:r>
                        <a:rPr kumimoji="1" lang="ja-JP" altLang="en-US" sz="1200" dirty="0"/>
                        <a:t>）　　　　</a:t>
                      </a:r>
                      <a:r>
                        <a:rPr kumimoji="1" lang="en-US" altLang="ja-JP" sz="1200" dirty="0"/>
                        <a:t>※</a:t>
                      </a:r>
                      <a:r>
                        <a:rPr kumimoji="1" lang="ja-JP" altLang="en-US" sz="1200" dirty="0"/>
                        <a:t>製品が貨物等を搭載する場合のみ記載</a:t>
                      </a:r>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651782015"/>
                  </a:ext>
                </a:extLst>
              </a:tr>
              <a:tr h="663166">
                <a:tc vMerge="1">
                  <a:txBody>
                    <a:bodyPr/>
                    <a:lstStyle/>
                    <a:p>
                      <a:endParaRPr kumimoji="1" lang="ja-JP" altLang="en-US" sz="1200" b="1" dirty="0">
                        <a:solidFill>
                          <a:schemeClr val="bg1"/>
                        </a:solidFill>
                      </a:endParaRPr>
                    </a:p>
                  </a:txBody>
                  <a:tcPr/>
                </a:tc>
                <a:tc rowSpan="2">
                  <a:txBody>
                    <a:bodyPr/>
                    <a:lstStyle/>
                    <a:p>
                      <a:r>
                        <a:rPr kumimoji="1" lang="ja-JP" altLang="en-US" sz="1200" b="1" dirty="0">
                          <a:solidFill>
                            <a:schemeClr val="bg1"/>
                          </a:solidFill>
                        </a:rPr>
                        <a:t>動力源・電源</a:t>
                      </a:r>
                      <a:endParaRPr kumimoji="1" lang="en-US" altLang="ja-JP" sz="1200" b="1" dirty="0">
                        <a:solidFill>
                          <a:schemeClr val="bg1"/>
                        </a:solidFill>
                      </a:endParaRPr>
                    </a:p>
                  </a:txBody>
                  <a:tcPr anchor="ctr">
                    <a:solidFill>
                      <a:schemeClr val="accent2"/>
                    </a:solidFill>
                  </a:tcPr>
                </a:tc>
                <a:tc gridSpan="14">
                  <a:txBody>
                    <a:bodyPr/>
                    <a:lstStyle/>
                    <a:p>
                      <a:endParaRPr kumimoji="1" lang="ja-JP" altLang="en-US" sz="1200" dirty="0"/>
                    </a:p>
                  </a:txBody>
                  <a:tcPr>
                    <a:solidFill>
                      <a:schemeClr val="accent1">
                        <a:lumMod val="60000"/>
                        <a:lumOff val="40000"/>
                      </a:schemeClr>
                    </a:solidFill>
                  </a:tcPr>
                </a:tc>
                <a:tc hMerge="1">
                  <a:txBody>
                    <a:bodyPr/>
                    <a:lstStyle/>
                    <a:p>
                      <a:r>
                        <a:rPr kumimoji="1" lang="ja-JP" altLang="en-US" sz="1200" dirty="0"/>
                        <a:t>コンセント（常時接続）</a:t>
                      </a:r>
                    </a:p>
                  </a:txBody>
                  <a:tcPr/>
                </a:tc>
                <a:tc hMerge="1">
                  <a:txBody>
                    <a:bodyPr/>
                    <a:lstStyle/>
                    <a:p>
                      <a:endParaRPr kumimoji="1" lang="ja-JP" altLang="en-US"/>
                    </a:p>
                  </a:txBody>
                  <a:tcPr/>
                </a:tc>
                <a:tc hMerge="1">
                  <a:txBody>
                    <a:bodyPr/>
                    <a:lstStyle/>
                    <a:p>
                      <a:endParaRPr kumimoji="1" lang="ja-JP" altLang="en-US" sz="1200" dirty="0"/>
                    </a:p>
                  </a:txBody>
                  <a:tcPr/>
                </a:tc>
                <a:tc hMerge="1">
                  <a:txBody>
                    <a:bodyPr/>
                    <a:lstStyle/>
                    <a:p>
                      <a:pPr algn="r"/>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hMerge="1">
                  <a:txBody>
                    <a:bodyPr/>
                    <a:lstStyle/>
                    <a:p>
                      <a:r>
                        <a:rPr kumimoji="1" lang="ja-JP" altLang="en-US" sz="1200" dirty="0"/>
                        <a:t>充電</a:t>
                      </a:r>
                    </a:p>
                  </a:txBody>
                  <a:tcPr/>
                </a:tc>
                <a:tc hMerge="1">
                  <a:txBody>
                    <a:bodyPr/>
                    <a:lstStyle/>
                    <a:p>
                      <a:endParaRPr kumimoji="1" lang="ja-JP" altLang="en-US"/>
                    </a:p>
                  </a:txBody>
                  <a:tcPr/>
                </a:tc>
                <a:tc hMerge="1">
                  <a:txBody>
                    <a:bodyPr/>
                    <a:lstStyle/>
                    <a:p>
                      <a:endParaRPr kumimoji="1" lang="ja-JP" altLang="en-US" sz="1200" dirty="0"/>
                    </a:p>
                  </a:txBody>
                  <a:tcPr/>
                </a:tc>
                <a:tc hMerge="1">
                  <a:txBody>
                    <a:bodyPr/>
                    <a:lstStyle/>
                    <a:p>
                      <a:pPr algn="r"/>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hMerge="1">
                  <a:txBody>
                    <a:bodyPr/>
                    <a:lstStyle/>
                    <a:p>
                      <a:r>
                        <a:rPr kumimoji="1" lang="ja-JP" altLang="en-US" sz="1200" dirty="0"/>
                        <a:t>その他</a:t>
                      </a:r>
                    </a:p>
                  </a:txBody>
                  <a:tcPr/>
                </a:tc>
                <a:tc hMerge="1">
                  <a:txBody>
                    <a:bodyPr/>
                    <a:lstStyle/>
                    <a:p>
                      <a:endParaRPr kumimoji="1" lang="ja-JP" altLang="en-US"/>
                    </a:p>
                  </a:txBody>
                  <a:tcPr/>
                </a:tc>
                <a:tc hMerge="1">
                  <a:txBody>
                    <a:bodyPr/>
                    <a:lstStyle/>
                    <a:p>
                      <a:endParaRPr kumimoji="1" lang="ja-JP" altLang="en-US" sz="1200" dirty="0"/>
                    </a:p>
                  </a:txBody>
                  <a:tcPr/>
                </a:tc>
                <a:extLst>
                  <a:ext uri="{0D108BD9-81ED-4DB2-BD59-A6C34878D82A}">
                    <a16:rowId xmlns:a16="http://schemas.microsoft.com/office/drawing/2014/main" val="2005676686"/>
                  </a:ext>
                </a:extLst>
              </a:tr>
              <a:tr h="290817">
                <a:tc vMerge="1">
                  <a:txBody>
                    <a:bodyPr/>
                    <a:lstStyle/>
                    <a:p>
                      <a:endParaRPr kumimoji="1" lang="ja-JP" altLang="en-US"/>
                    </a:p>
                  </a:txBody>
                  <a:tcPr/>
                </a:tc>
                <a:tc vMerge="1">
                  <a:txBody>
                    <a:bodyPr/>
                    <a:lstStyle/>
                    <a:p>
                      <a:endParaRPr kumimoji="1" lang="en-US" altLang="ja-JP" sz="1200" b="1" dirty="0">
                        <a:solidFill>
                          <a:schemeClr val="bg1"/>
                        </a:solidFill>
                      </a:endParaRPr>
                    </a:p>
                  </a:txBody>
                  <a:tcPr>
                    <a:solidFill>
                      <a:schemeClr val="accent2"/>
                    </a:solidFill>
                  </a:tcPr>
                </a:tc>
                <a:tc gridSpan="2">
                  <a:txBody>
                    <a:bodyPr/>
                    <a:lstStyle/>
                    <a:p>
                      <a:r>
                        <a:rPr kumimoji="1" lang="ja-JP" altLang="en-US" sz="1200" dirty="0"/>
                        <a:t>充電時間</a:t>
                      </a:r>
                    </a:p>
                  </a:txBody>
                  <a:tcPr>
                    <a:solidFill>
                      <a:srgbClr val="E8EBF1"/>
                    </a:solidFill>
                  </a:tcPr>
                </a:tc>
                <a:tc hMerge="1">
                  <a:txBody>
                    <a:bodyPr/>
                    <a:lstStyle/>
                    <a:p>
                      <a:endParaRPr kumimoji="1" lang="ja-JP" altLang="en-US"/>
                    </a:p>
                  </a:txBody>
                  <a:tcPr/>
                </a:tc>
                <a:tc gridSpan="3">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gridSpan="2">
                  <a:txBody>
                    <a:bodyPr/>
                    <a:lstStyle/>
                    <a:p>
                      <a:r>
                        <a:rPr kumimoji="1" lang="en-US" altLang="ja-JP" sz="1200" dirty="0"/>
                        <a:t>(</a:t>
                      </a:r>
                      <a:r>
                        <a:rPr kumimoji="1" lang="ja-JP" altLang="en-US" sz="1200" dirty="0"/>
                        <a:t>時間</a:t>
                      </a:r>
                      <a:r>
                        <a:rPr kumimoji="1" lang="en-US" altLang="ja-JP" sz="1200" dirty="0"/>
                        <a:t>)</a:t>
                      </a:r>
                      <a:endParaRPr kumimoji="1" lang="ja-JP" altLang="en-US" sz="1200" dirty="0"/>
                    </a:p>
                  </a:txBody>
                  <a:tcPr>
                    <a:solidFill>
                      <a:srgbClr val="E8EBF1"/>
                    </a:solidFill>
                  </a:tcPr>
                </a:tc>
                <a:tc hMerge="1">
                  <a:txBody>
                    <a:bodyPr/>
                    <a:lstStyle/>
                    <a:p>
                      <a:r>
                        <a:rPr kumimoji="1" lang="ja-JP" altLang="en-US" sz="1200" dirty="0"/>
                        <a:t>時間</a:t>
                      </a:r>
                    </a:p>
                  </a:txBody>
                  <a:tcPr>
                    <a:solidFill>
                      <a:schemeClr val="accent1">
                        <a:lumMod val="60000"/>
                        <a:lumOff val="40000"/>
                      </a:schemeClr>
                    </a:solidFill>
                  </a:tcPr>
                </a:tc>
                <a:tc gridSpan="3">
                  <a:txBody>
                    <a:bodyPr/>
                    <a:lstStyle/>
                    <a:p>
                      <a:r>
                        <a:rPr kumimoji="1" lang="ja-JP" altLang="en-US" sz="1200" dirty="0"/>
                        <a:t>連続使用時間</a:t>
                      </a:r>
                    </a:p>
                  </a:txBody>
                  <a:tcPr>
                    <a:solidFill>
                      <a:srgbClr val="E8EBF1"/>
                    </a:solidFill>
                  </a:tcPr>
                </a:tc>
                <a:tc hMerge="1">
                  <a:txBody>
                    <a:bodyPr/>
                    <a:lstStyle/>
                    <a:p>
                      <a:endParaRPr kumimoji="1" lang="ja-JP" altLang="en-US"/>
                    </a:p>
                  </a:txBody>
                  <a:tcPr/>
                </a:tc>
                <a:tc hMerge="1">
                  <a:txBody>
                    <a:bodyPr/>
                    <a:lstStyle/>
                    <a:p>
                      <a:endParaRPr kumimoji="1" lang="ja-JP" altLang="en-US"/>
                    </a:p>
                  </a:txBody>
                  <a:tcPr/>
                </a:tc>
                <a:tc gridSpan="2">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gridSpan="2">
                  <a:txBody>
                    <a:bodyPr/>
                    <a:lstStyle/>
                    <a:p>
                      <a:r>
                        <a:rPr kumimoji="1" lang="en-US" altLang="ja-JP" sz="1200" dirty="0"/>
                        <a:t>(</a:t>
                      </a:r>
                      <a:r>
                        <a:rPr kumimoji="1" lang="ja-JP" altLang="en-US" sz="1200" dirty="0"/>
                        <a:t>分</a:t>
                      </a:r>
                      <a:r>
                        <a:rPr kumimoji="1" lang="en-US" altLang="ja-JP" sz="1200" dirty="0"/>
                        <a:t>)</a:t>
                      </a:r>
                      <a:endParaRPr kumimoji="1" lang="ja-JP" altLang="en-US" sz="1200" dirty="0"/>
                    </a:p>
                  </a:txBody>
                  <a:tcPr>
                    <a:solidFill>
                      <a:srgbClr val="E8EBF1"/>
                    </a:solidFill>
                  </a:tcPr>
                </a:tc>
                <a:tc hMerge="1">
                  <a:txBody>
                    <a:bodyPr/>
                    <a:lstStyle/>
                    <a:p>
                      <a:r>
                        <a:rPr kumimoji="1" lang="en-US" altLang="ja-JP" sz="1200" dirty="0"/>
                        <a:t>(</a:t>
                      </a:r>
                      <a:r>
                        <a:rPr kumimoji="1" lang="ja-JP" altLang="en-US" sz="1200" dirty="0"/>
                        <a:t>分</a:t>
                      </a:r>
                      <a:r>
                        <a:rPr kumimoji="1" lang="en-US" altLang="ja-JP" sz="1200" dirty="0"/>
                        <a:t>)</a:t>
                      </a:r>
                      <a:endParaRPr kumimoji="1" lang="ja-JP" altLang="en-US" dirty="0"/>
                    </a:p>
                  </a:txBody>
                  <a:tcPr>
                    <a:solidFill>
                      <a:srgbClr val="E8EBF1"/>
                    </a:solidFill>
                  </a:tcPr>
                </a:tc>
                <a:extLst>
                  <a:ext uri="{0D108BD9-81ED-4DB2-BD59-A6C34878D82A}">
                    <a16:rowId xmlns:a16="http://schemas.microsoft.com/office/drawing/2014/main" val="4073096577"/>
                  </a:ext>
                </a:extLst>
              </a:tr>
              <a:tr h="290817">
                <a:tc vMerge="1">
                  <a:txBody>
                    <a:bodyPr/>
                    <a:lstStyle/>
                    <a:p>
                      <a:endParaRPr kumimoji="1" lang="ja-JP" altLang="en-US" sz="1200" b="1" dirty="0">
                        <a:solidFill>
                          <a:schemeClr val="bg1"/>
                        </a:solidFill>
                      </a:endParaRPr>
                    </a:p>
                  </a:txBody>
                  <a:tcPr/>
                </a:tc>
                <a:tc>
                  <a:txBody>
                    <a:bodyPr/>
                    <a:lstStyle/>
                    <a:p>
                      <a:r>
                        <a:rPr kumimoji="1" lang="ja-JP" altLang="en-US" sz="1200" b="1" dirty="0">
                          <a:solidFill>
                            <a:schemeClr val="bg1"/>
                          </a:solidFill>
                        </a:rPr>
                        <a:t>コンセントプラグ形状</a:t>
                      </a:r>
                    </a:p>
                  </a:txBody>
                  <a:tcPr anchor="ctr">
                    <a:solidFill>
                      <a:schemeClr val="accent2"/>
                    </a:solidFill>
                  </a:tcPr>
                </a:tc>
                <a:tc gridSpan="14">
                  <a:txBody>
                    <a:bodyPr/>
                    <a:lstStyle/>
                    <a:p>
                      <a:pPr algn="l"/>
                      <a:endParaRPr kumimoji="1" lang="ja-JP" altLang="en-US" sz="1200" dirty="0"/>
                    </a:p>
                  </a:txBody>
                  <a:tcPr>
                    <a:solidFill>
                      <a:schemeClr val="accent1">
                        <a:lumMod val="60000"/>
                        <a:lumOff val="40000"/>
                      </a:schemeClr>
                    </a:solidFill>
                  </a:tcPr>
                </a:tc>
                <a:tc hMerge="1">
                  <a:txBody>
                    <a:bodyPr/>
                    <a:lstStyle/>
                    <a:p>
                      <a:endParaRPr kumimoji="1" lang="ja-JP" altLang="en-US" sz="1200" dirty="0"/>
                    </a:p>
                  </a:txBody>
                  <a:tcPr/>
                </a:tc>
                <a:tc hMerge="1">
                  <a:txBody>
                    <a:bodyPr/>
                    <a:lstStyle/>
                    <a:p>
                      <a:endParaRPr kumimoji="1" lang="ja-JP" altLang="en-US"/>
                    </a:p>
                  </a:txBody>
                  <a:tcPr/>
                </a:tc>
                <a:tc hMerge="1">
                  <a:txBody>
                    <a:bodyPr/>
                    <a:lstStyle/>
                    <a:p>
                      <a:endParaRPr kumimoji="1" lang="ja-JP" altLang="en-US" sz="1200" dirty="0"/>
                    </a:p>
                  </a:txBody>
                  <a:tcPr/>
                </a:tc>
                <a:tc hMerge="1">
                  <a:txBody>
                    <a:bodyPr/>
                    <a:lstStyle/>
                    <a:p>
                      <a:pPr algn="r"/>
                      <a:endParaRPr kumimoji="1" lang="ja-JP" altLang="en-US" sz="1200" dirty="0"/>
                    </a:p>
                  </a:txBody>
                  <a:tcPr/>
                </a:tc>
                <a:tc hMerge="1">
                  <a:txBody>
                    <a:bodyPr/>
                    <a:lstStyle/>
                    <a:p>
                      <a:endParaRPr kumimoji="1" lang="ja-JP" altLang="en-US"/>
                    </a:p>
                  </a:txBody>
                  <a:tcPr/>
                </a:tc>
                <a:tc hMerge="1">
                  <a:txBody>
                    <a:bodyPr/>
                    <a:lstStyle/>
                    <a:p>
                      <a:endParaRPr kumimoji="1" lang="ja-JP" altLang="en-US" sz="1200" dirty="0"/>
                    </a:p>
                  </a:txBody>
                  <a:tcPr/>
                </a:tc>
                <a:tc hMerge="1">
                  <a:txBody>
                    <a:bodyPr/>
                    <a:lstStyle/>
                    <a:p>
                      <a:endParaRPr kumimoji="1" lang="ja-JP" altLang="en-US"/>
                    </a:p>
                  </a:txBody>
                  <a:tcPr/>
                </a:tc>
                <a:tc hMerge="1">
                  <a:txBody>
                    <a:bodyPr/>
                    <a:lstStyle/>
                    <a:p>
                      <a:endParaRPr kumimoji="1" lang="ja-JP" altLang="en-US" sz="1200" dirty="0"/>
                    </a:p>
                  </a:txBody>
                  <a:tcPr/>
                </a:tc>
                <a:tc hMerge="1">
                  <a:txBody>
                    <a:bodyPr/>
                    <a:lstStyle/>
                    <a:p>
                      <a:pPr algn="r"/>
                      <a:endParaRPr kumimoji="1" lang="ja-JP" altLang="en-US" sz="1200" dirty="0"/>
                    </a:p>
                  </a:txBody>
                  <a:tcPr/>
                </a:tc>
                <a:tc hMerge="1">
                  <a:txBody>
                    <a:bodyPr/>
                    <a:lstStyle/>
                    <a:p>
                      <a:endParaRPr kumimoji="1" lang="ja-JP" altLang="en-US"/>
                    </a:p>
                  </a:txBody>
                  <a:tcPr/>
                </a:tc>
                <a:tc hMerge="1">
                  <a:txBody>
                    <a:bodyPr/>
                    <a:lstStyle/>
                    <a:p>
                      <a:endParaRPr kumimoji="1" lang="ja-JP" altLang="en-US" sz="1200" dirty="0"/>
                    </a:p>
                  </a:txBody>
                  <a:tcPr/>
                </a:tc>
                <a:tc hMerge="1">
                  <a:txBody>
                    <a:bodyPr/>
                    <a:lstStyle/>
                    <a:p>
                      <a:endParaRPr kumimoji="1" lang="ja-JP" altLang="en-US"/>
                    </a:p>
                  </a:txBody>
                  <a:tcPr/>
                </a:tc>
                <a:tc hMerge="1">
                  <a:txBody>
                    <a:bodyPr/>
                    <a:lstStyle/>
                    <a:p>
                      <a:endParaRPr kumimoji="1" lang="ja-JP" altLang="en-US" sz="1200" dirty="0"/>
                    </a:p>
                  </a:txBody>
                  <a:tcPr/>
                </a:tc>
                <a:extLst>
                  <a:ext uri="{0D108BD9-81ED-4DB2-BD59-A6C34878D82A}">
                    <a16:rowId xmlns:a16="http://schemas.microsoft.com/office/drawing/2014/main" val="3608054110"/>
                  </a:ext>
                </a:extLst>
              </a:tr>
              <a:tr h="290817">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介護保険の適用</a:t>
                      </a:r>
                    </a:p>
                  </a:txBody>
                  <a:tcPr anchor="ctr"/>
                </a:tc>
                <a:tc hMerge="1">
                  <a:txBody>
                    <a:bodyPr/>
                    <a:lstStyle/>
                    <a:p>
                      <a:endParaRPr kumimoji="1" lang="ja-JP" altLang="en-US" sz="1200" b="1" dirty="0">
                        <a:solidFill>
                          <a:schemeClr val="bg1"/>
                        </a:solidFill>
                      </a:endParaRPr>
                    </a:p>
                  </a:txBody>
                  <a:tcPr anchor="ctr">
                    <a:solidFill>
                      <a:schemeClr val="accent2"/>
                    </a:solidFill>
                  </a:tcPr>
                </a:tc>
                <a:tc>
                  <a:txBody>
                    <a:bodyPr/>
                    <a:lstStyle/>
                    <a:p>
                      <a:pPr algn="l"/>
                      <a:r>
                        <a:rPr kumimoji="1" lang="ja-JP" altLang="en-US" sz="1200" dirty="0"/>
                        <a:t>有</a:t>
                      </a:r>
                    </a:p>
                  </a:txBody>
                  <a:tcPr>
                    <a:solidFill>
                      <a:schemeClr val="accent1">
                        <a:lumMod val="60000"/>
                        <a:lumOff val="40000"/>
                      </a:schemeClr>
                    </a:solidFill>
                  </a:tcPr>
                </a:tc>
                <a:tc gridSpan="13">
                  <a:txBody>
                    <a:bodyPr/>
                    <a:lstStyle/>
                    <a:p>
                      <a:r>
                        <a:rPr kumimoji="1" lang="ja-JP" altLang="en-US" sz="1200" dirty="0"/>
                        <a:t>無：適用に向けた計画があれば記載</a:t>
                      </a:r>
                      <a:endParaRPr kumimoji="1" lang="en-US" altLang="ja-JP" sz="1200" dirty="0"/>
                    </a:p>
                    <a:p>
                      <a:r>
                        <a:rPr kumimoji="1" lang="ja-JP" altLang="en-US" sz="1200" dirty="0"/>
                        <a:t>　　（　　　　　　　　　　　　　　　　　　　　　　　　　　　　　　　　　　　　　　　　　　　　　　　　　）</a:t>
                      </a:r>
                      <a:endParaRPr kumimoji="1" lang="ja-JP" altLang="en-US" dirty="0"/>
                    </a:p>
                  </a:txBody>
                  <a:tcPr>
                    <a:solidFill>
                      <a:schemeClr val="accent1">
                        <a:lumMod val="60000"/>
                        <a:lumOff val="40000"/>
                      </a:schemeClr>
                    </a:solidFill>
                  </a:tcPr>
                </a:tc>
                <a:tc hMerge="1">
                  <a:txBody>
                    <a:bodyPr/>
                    <a:lstStyle/>
                    <a:p>
                      <a:r>
                        <a:rPr kumimoji="1" lang="ja-JP" altLang="en-US" sz="1200" dirty="0"/>
                        <a:t>無：適用に向けた計画があれば記載</a:t>
                      </a:r>
                      <a:endParaRPr kumimoji="1" lang="en-US" altLang="ja-JP" sz="1200" dirty="0"/>
                    </a:p>
                    <a:p>
                      <a:r>
                        <a:rPr kumimoji="1" lang="ja-JP" altLang="en-US" sz="1200" dirty="0"/>
                        <a:t>　　（　　　　　　　　　　　　　　　　　　　　　　　　　　　　　　　　　　　　　　　　　　　　　　　　　）</a:t>
                      </a:r>
                    </a:p>
                  </a:txBody>
                  <a:tcP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113209835"/>
                  </a:ext>
                </a:extLst>
              </a:tr>
              <a:tr h="290817">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a:t>神奈川県介護ロボット導入支援補助金の対象の有無</a:t>
                      </a:r>
                    </a:p>
                  </a:txBody>
                  <a:tcPr anchor="ctr"/>
                </a:tc>
                <a:tc hMerge="1">
                  <a:txBody>
                    <a:bodyPr/>
                    <a:lstStyle/>
                    <a:p>
                      <a:endParaRPr kumimoji="1" lang="ja-JP" altLang="en-US"/>
                    </a:p>
                  </a:txBody>
                  <a:tcPr/>
                </a:tc>
                <a:tc>
                  <a:txBody>
                    <a:bodyPr/>
                    <a:lstStyle/>
                    <a:p>
                      <a:pPr algn="l"/>
                      <a:r>
                        <a:rPr kumimoji="1" lang="ja-JP" altLang="en-US" sz="1200" dirty="0"/>
                        <a:t>有</a:t>
                      </a:r>
                    </a:p>
                  </a:txBody>
                  <a:tcPr>
                    <a:solidFill>
                      <a:schemeClr val="accent1">
                        <a:lumMod val="60000"/>
                        <a:lumOff val="40000"/>
                      </a:schemeClr>
                    </a:solidFill>
                  </a:tcPr>
                </a:tc>
                <a:tc gridSpan="13">
                  <a:txBody>
                    <a:bodyPr/>
                    <a:lstStyle/>
                    <a:p>
                      <a:r>
                        <a:rPr kumimoji="1" lang="ja-JP" altLang="en-US" sz="1200" dirty="0"/>
                        <a:t>無：適用に向けた計画があれば記載</a:t>
                      </a:r>
                      <a:endParaRPr kumimoji="1" lang="en-US" altLang="ja-JP" sz="1200" dirty="0"/>
                    </a:p>
                    <a:p>
                      <a:r>
                        <a:rPr kumimoji="1" lang="ja-JP" altLang="en-US" sz="1200" dirty="0"/>
                        <a:t>　　（　　　　　　　　　　　　　　　　　　　　　　　　　　　　　　　　　　　　　　　　　　　　　　　　　）</a:t>
                      </a:r>
                      <a:endParaRPr kumimoji="1" lang="ja-JP" altLang="en-US" dirty="0"/>
                    </a:p>
                  </a:txBody>
                  <a:tcPr>
                    <a:solidFill>
                      <a:schemeClr val="accent1">
                        <a:lumMod val="60000"/>
                        <a:lumOff val="40000"/>
                      </a:schemeClr>
                    </a:solidFill>
                  </a:tcPr>
                </a:tc>
                <a:tc hMerge="1">
                  <a:txBody>
                    <a:bodyPr/>
                    <a:lstStyle/>
                    <a:p>
                      <a:r>
                        <a:rPr kumimoji="1" lang="ja-JP" altLang="en-US" sz="1200" dirty="0"/>
                        <a:t>無：適用に向けた計画があれば記載</a:t>
                      </a:r>
                      <a:endParaRPr kumimoji="1" lang="en-US" altLang="ja-JP" sz="1200" dirty="0"/>
                    </a:p>
                    <a:p>
                      <a:r>
                        <a:rPr kumimoji="1" lang="ja-JP" altLang="en-US" sz="1200" dirty="0"/>
                        <a:t>　　（　　　　　　　　　　　　　　　　　　　　　　　　　　　　　　　　　　　　　　　　　　　　　　　　　）</a:t>
                      </a:r>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679123736"/>
                  </a:ext>
                </a:extLst>
              </a:tr>
            </a:tbl>
          </a:graphicData>
        </a:graphic>
      </p:graphicFrame>
      <p:sp>
        <p:nvSpPr>
          <p:cNvPr id="7" name="Rectangle 3">
            <a:extLst>
              <a:ext uri="{FF2B5EF4-FFF2-40B4-BE49-F238E27FC236}">
                <a16:creationId xmlns:a16="http://schemas.microsoft.com/office/drawing/2014/main" id="{D93FB026-E78D-6B7B-BB1B-A476677ECBA3}"/>
              </a:ext>
            </a:extLst>
          </p:cNvPr>
          <p:cNvSpPr txBox="1">
            <a:spLocks noChangeArrowheads="1"/>
          </p:cNvSpPr>
          <p:nvPr/>
        </p:nvSpPr>
        <p:spPr bwMode="auto">
          <a:xfrm>
            <a:off x="772658" y="6527378"/>
            <a:ext cx="8503559"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177800" indent="-177800" eaLnBrk="1" hangingPunct="1">
              <a:spcBef>
                <a:spcPct val="0"/>
              </a:spcBef>
              <a:buClr>
                <a:srgbClr val="5A5A5A"/>
              </a:buClr>
              <a:buSzPct val="100000"/>
              <a:buFont typeface="Arial" panose="020B0604020202020204" pitchFamily="34" charset="0"/>
              <a:buChar char="•"/>
            </a:pPr>
            <a:r>
              <a:rPr lang="ja-JP" altLang="en-US" u="sng" kern="0" dirty="0">
                <a:solidFill>
                  <a:schemeClr val="tx1"/>
                </a:solidFill>
              </a:rPr>
              <a:t>ロボットの製品パンフレット、ユーザー向けの操作マニュアル（説明書）があれば、あわせてご提出ください。</a:t>
            </a:r>
            <a:endParaRPr lang="en-US" altLang="ja-JP" u="sng" kern="0" dirty="0">
              <a:solidFill>
                <a:schemeClr val="tx1"/>
              </a:solidFill>
            </a:endParaRPr>
          </a:p>
        </p:txBody>
      </p:sp>
    </p:spTree>
    <p:extLst>
      <p:ext uri="{BB962C8B-B14F-4D97-AF65-F5344CB8AC3E}">
        <p14:creationId xmlns:p14="http://schemas.microsoft.com/office/powerpoint/2010/main" val="1854819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8737F5-2FF9-AD14-DA9D-306A0DA8E76B}"/>
              </a:ext>
            </a:extLst>
          </p:cNvPr>
          <p:cNvSpPr>
            <a:spLocks noGrp="1"/>
          </p:cNvSpPr>
          <p:nvPr>
            <p:ph type="title"/>
          </p:nvPr>
        </p:nvSpPr>
        <p:spPr>
          <a:xfrm>
            <a:off x="406400" y="662087"/>
            <a:ext cx="9061450" cy="307777"/>
          </a:xfrm>
        </p:spPr>
        <p:txBody>
          <a:bodyPr/>
          <a:lstStyle/>
          <a:p>
            <a:r>
              <a:rPr lang="en-US" altLang="ja-JP" dirty="0"/>
              <a:t>2.</a:t>
            </a:r>
            <a:r>
              <a:rPr lang="ja-JP" altLang="en-US" dirty="0"/>
              <a:t>  </a:t>
            </a:r>
            <a:r>
              <a:rPr kumimoji="1" lang="ja-JP" altLang="en-US" dirty="0"/>
              <a:t>改良を行う介護</a:t>
            </a:r>
            <a:r>
              <a:rPr kumimoji="1" lang="ja-JP" altLang="en-US" dirty="0" smtClean="0"/>
              <a:t>ロボットの</a:t>
            </a:r>
            <a:r>
              <a:rPr kumimoji="1" lang="ja-JP" altLang="en-US" dirty="0"/>
              <a:t>概要</a:t>
            </a:r>
          </a:p>
        </p:txBody>
      </p:sp>
      <p:sp>
        <p:nvSpPr>
          <p:cNvPr id="4" name="正方形/長方形 3">
            <a:extLst>
              <a:ext uri="{FF2B5EF4-FFF2-40B4-BE49-F238E27FC236}">
                <a16:creationId xmlns:a16="http://schemas.microsoft.com/office/drawing/2014/main" id="{239CB5A3-79DC-338B-8812-C0FA55881027}"/>
              </a:ext>
            </a:extLst>
          </p:cNvPr>
          <p:cNvSpPr/>
          <p:nvPr/>
        </p:nvSpPr>
        <p:spPr bwMode="auto">
          <a:xfrm>
            <a:off x="377372" y="1244600"/>
            <a:ext cx="774700" cy="4950756"/>
          </a:xfrm>
          <a:prstGeom prst="rect">
            <a:avLst/>
          </a:prstGeom>
          <a:solidFill>
            <a:schemeClr val="accent2"/>
          </a:solidFill>
          <a:ln w="12700" cap="flat" cmpd="sng" algn="ctr">
            <a:solidFill>
              <a:schemeClr val="bg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fontAlgn="auto">
              <a:lnSpc>
                <a:spcPct val="100000"/>
              </a:lnSpc>
              <a:spcBef>
                <a:spcPts val="0"/>
              </a:spcBef>
              <a:spcAft>
                <a:spcPts val="0"/>
              </a:spcAft>
              <a:buClrTx/>
            </a:pPr>
            <a:r>
              <a:rPr lang="ja-JP" altLang="en-US" sz="1200" b="1" dirty="0">
                <a:solidFill>
                  <a:schemeClr val="lt1"/>
                </a:solidFill>
                <a:latin typeface="+mn-lt"/>
                <a:ea typeface="+mn-ea"/>
              </a:rPr>
              <a:t>製品</a:t>
            </a:r>
            <a:endParaRPr lang="en-US" altLang="ja-JP" sz="1200" b="1" dirty="0">
              <a:solidFill>
                <a:schemeClr val="lt1"/>
              </a:solidFill>
              <a:latin typeface="+mn-lt"/>
              <a:ea typeface="+mn-ea"/>
            </a:endParaRPr>
          </a:p>
          <a:p>
            <a:pPr fontAlgn="auto">
              <a:lnSpc>
                <a:spcPct val="100000"/>
              </a:lnSpc>
              <a:spcBef>
                <a:spcPts val="0"/>
              </a:spcBef>
              <a:spcAft>
                <a:spcPts val="0"/>
              </a:spcAft>
              <a:buClrTx/>
            </a:pPr>
            <a:r>
              <a:rPr lang="ja-JP" altLang="en-US" sz="1200" b="1" dirty="0">
                <a:solidFill>
                  <a:schemeClr val="lt1"/>
                </a:solidFill>
                <a:latin typeface="+mn-lt"/>
                <a:ea typeface="+mn-ea"/>
              </a:rPr>
              <a:t>の画像</a:t>
            </a:r>
            <a:endParaRPr lang="en-US" altLang="ja-JP" sz="1200" b="1" dirty="0">
              <a:solidFill>
                <a:schemeClr val="lt1"/>
              </a:solidFill>
              <a:latin typeface="+mn-lt"/>
              <a:ea typeface="+mn-ea"/>
            </a:endParaRPr>
          </a:p>
        </p:txBody>
      </p:sp>
      <p:sp>
        <p:nvSpPr>
          <p:cNvPr id="5" name="正方形/長方形 4">
            <a:extLst>
              <a:ext uri="{FF2B5EF4-FFF2-40B4-BE49-F238E27FC236}">
                <a16:creationId xmlns:a16="http://schemas.microsoft.com/office/drawing/2014/main" id="{8D36C1FD-7F45-5649-BCB6-64BE7CF5B26C}"/>
              </a:ext>
            </a:extLst>
          </p:cNvPr>
          <p:cNvSpPr/>
          <p:nvPr/>
        </p:nvSpPr>
        <p:spPr bwMode="auto">
          <a:xfrm>
            <a:off x="1234803" y="1244600"/>
            <a:ext cx="3910512" cy="4951313"/>
          </a:xfrm>
          <a:prstGeom prst="rect">
            <a:avLst/>
          </a:prstGeom>
          <a:no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0" i="0" u="none" strike="noStrike" cap="none" normalizeH="0" baseline="0" dirty="0">
                <a:ln>
                  <a:noFill/>
                </a:ln>
                <a:solidFill>
                  <a:srgbClr val="000000"/>
                </a:solidFill>
                <a:effectLst/>
                <a:latin typeface="Arial" charset="0"/>
                <a:ea typeface="ＭＳ Ｐゴシック" charset="-128"/>
              </a:rPr>
              <a:t>画像１ （こちらに添付してください）</a:t>
            </a:r>
          </a:p>
        </p:txBody>
      </p:sp>
      <p:sp>
        <p:nvSpPr>
          <p:cNvPr id="6" name="正方形/長方形 5">
            <a:extLst>
              <a:ext uri="{FF2B5EF4-FFF2-40B4-BE49-F238E27FC236}">
                <a16:creationId xmlns:a16="http://schemas.microsoft.com/office/drawing/2014/main" id="{28B8AAE1-00F6-1264-AC4E-830FBB4F821B}"/>
              </a:ext>
            </a:extLst>
          </p:cNvPr>
          <p:cNvSpPr/>
          <p:nvPr/>
        </p:nvSpPr>
        <p:spPr bwMode="auto">
          <a:xfrm>
            <a:off x="5299054" y="1244600"/>
            <a:ext cx="3910512" cy="4951313"/>
          </a:xfrm>
          <a:prstGeom prst="rect">
            <a:avLst/>
          </a:prstGeom>
          <a:no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0" i="0" u="none" strike="noStrike" cap="none" normalizeH="0" baseline="0" dirty="0">
                <a:ln>
                  <a:noFill/>
                </a:ln>
                <a:solidFill>
                  <a:srgbClr val="000000"/>
                </a:solidFill>
                <a:effectLst/>
                <a:latin typeface="Arial" charset="0"/>
                <a:ea typeface="ＭＳ Ｐゴシック" charset="-128"/>
              </a:rPr>
              <a:t>画像２（こちらに添付してください）</a:t>
            </a:r>
          </a:p>
        </p:txBody>
      </p:sp>
    </p:spTree>
    <p:extLst>
      <p:ext uri="{BB962C8B-B14F-4D97-AF65-F5344CB8AC3E}">
        <p14:creationId xmlns:p14="http://schemas.microsoft.com/office/powerpoint/2010/main" val="2143135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000C15-3032-31E5-79B7-650DF40B8BCF}"/>
              </a:ext>
            </a:extLst>
          </p:cNvPr>
          <p:cNvSpPr>
            <a:spLocks noGrp="1"/>
          </p:cNvSpPr>
          <p:nvPr>
            <p:ph type="title"/>
          </p:nvPr>
        </p:nvSpPr>
        <p:spPr/>
        <p:txBody>
          <a:bodyPr/>
          <a:lstStyle/>
          <a:p>
            <a:r>
              <a:rPr lang="en-US" altLang="ja-JP" dirty="0"/>
              <a:t>3</a:t>
            </a:r>
            <a:r>
              <a:rPr kumimoji="1" lang="ja-JP" altLang="en-US" dirty="0"/>
              <a:t>．改良の内容</a:t>
            </a:r>
          </a:p>
        </p:txBody>
      </p:sp>
      <p:graphicFrame>
        <p:nvGraphicFramePr>
          <p:cNvPr id="6" name="表 3">
            <a:extLst>
              <a:ext uri="{FF2B5EF4-FFF2-40B4-BE49-F238E27FC236}">
                <a16:creationId xmlns:a16="http://schemas.microsoft.com/office/drawing/2014/main" id="{745DE4F2-C14C-BACF-6C63-2EC0A29B8D5F}"/>
              </a:ext>
            </a:extLst>
          </p:cNvPr>
          <p:cNvGraphicFramePr>
            <a:graphicFrameLocks noGrp="1"/>
          </p:cNvGraphicFramePr>
          <p:nvPr>
            <p:extLst>
              <p:ext uri="{D42A27DB-BD31-4B8C-83A1-F6EECF244321}">
                <p14:modId xmlns:p14="http://schemas.microsoft.com/office/powerpoint/2010/main" val="89277375"/>
              </p:ext>
            </p:extLst>
          </p:nvPr>
        </p:nvGraphicFramePr>
        <p:xfrm>
          <a:off x="287474" y="1376363"/>
          <a:ext cx="8826228" cy="3781236"/>
        </p:xfrm>
        <a:graphic>
          <a:graphicData uri="http://schemas.openxmlformats.org/drawingml/2006/table">
            <a:tbl>
              <a:tblPr firstRow="1" firstCol="1">
                <a:tableStyleId>{21E4AEA4-8DFA-4A89-87EB-49C32662AFE0}</a:tableStyleId>
              </a:tblPr>
              <a:tblGrid>
                <a:gridCol w="1014639">
                  <a:extLst>
                    <a:ext uri="{9D8B030D-6E8A-4147-A177-3AD203B41FA5}">
                      <a16:colId xmlns:a16="http://schemas.microsoft.com/office/drawing/2014/main" val="2285842022"/>
                    </a:ext>
                  </a:extLst>
                </a:gridCol>
                <a:gridCol w="4693366">
                  <a:extLst>
                    <a:ext uri="{9D8B030D-6E8A-4147-A177-3AD203B41FA5}">
                      <a16:colId xmlns:a16="http://schemas.microsoft.com/office/drawing/2014/main" val="332784520"/>
                    </a:ext>
                  </a:extLst>
                </a:gridCol>
                <a:gridCol w="3118223">
                  <a:extLst>
                    <a:ext uri="{9D8B030D-6E8A-4147-A177-3AD203B41FA5}">
                      <a16:colId xmlns:a16="http://schemas.microsoft.com/office/drawing/2014/main" val="3137415318"/>
                    </a:ext>
                  </a:extLst>
                </a:gridCol>
              </a:tblGrid>
              <a:tr h="409517">
                <a:tc>
                  <a:txBody>
                    <a:bodyPr/>
                    <a:lstStyle/>
                    <a:p>
                      <a:pPr algn="ctr"/>
                      <a:r>
                        <a:rPr kumimoji="1" lang="ja-JP" altLang="en-US" sz="1200" dirty="0"/>
                        <a:t>区分</a:t>
                      </a:r>
                    </a:p>
                  </a:txBody>
                  <a:tcPr anchor="ctr"/>
                </a:tc>
                <a:tc>
                  <a:txBody>
                    <a:bodyPr/>
                    <a:lstStyle/>
                    <a:p>
                      <a:pPr algn="ctr"/>
                      <a:r>
                        <a:rPr kumimoji="1" lang="ja-JP" altLang="en-US" sz="1200" dirty="0"/>
                        <a:t>課題の解決に向けた製品の改良内容</a:t>
                      </a:r>
                    </a:p>
                  </a:txBody>
                  <a:tcPr anchor="ctr"/>
                </a:tc>
                <a:tc>
                  <a:txBody>
                    <a:bodyPr/>
                    <a:lstStyle/>
                    <a:p>
                      <a:pPr algn="ctr"/>
                      <a:r>
                        <a:rPr kumimoji="1" lang="ja-JP" altLang="en-US" sz="1050" dirty="0"/>
                        <a:t>改良により、介護事業所に</a:t>
                      </a:r>
                      <a:endParaRPr kumimoji="1" lang="en-US" altLang="ja-JP" sz="1050" dirty="0"/>
                    </a:p>
                    <a:p>
                      <a:pPr algn="ctr"/>
                      <a:r>
                        <a:rPr kumimoji="1" lang="ja-JP" altLang="en-US" sz="1050" dirty="0"/>
                        <a:t>提供可能な価値</a:t>
                      </a:r>
                      <a:r>
                        <a:rPr kumimoji="1" lang="en-US" altLang="ja-JP" sz="1050" dirty="0"/>
                        <a:t>/</a:t>
                      </a:r>
                      <a:r>
                        <a:rPr kumimoji="1" lang="ja-JP" altLang="en-US" sz="1050" dirty="0"/>
                        <a:t>成果</a:t>
                      </a:r>
                    </a:p>
                  </a:txBody>
                  <a:tcPr anchor="ctr"/>
                </a:tc>
                <a:extLst>
                  <a:ext uri="{0D108BD9-81ED-4DB2-BD59-A6C34878D82A}">
                    <a16:rowId xmlns:a16="http://schemas.microsoft.com/office/drawing/2014/main" val="877677658"/>
                  </a:ext>
                </a:extLst>
              </a:tr>
              <a:tr h="1684878">
                <a:tc>
                  <a:txBody>
                    <a:bodyPr/>
                    <a:lstStyle/>
                    <a:p>
                      <a:pPr marL="0" indent="0">
                        <a:buFont typeface="Arial" panose="020B0604020202020204" pitchFamily="34" charset="0"/>
                        <a:buNone/>
                      </a:pPr>
                      <a:r>
                        <a:rPr kumimoji="1" lang="ja-JP" altLang="en-US" sz="1200" b="1" dirty="0">
                          <a:solidFill>
                            <a:schemeClr val="bg1"/>
                          </a:solidFill>
                        </a:rPr>
                        <a:t>ソフトウェア</a:t>
                      </a:r>
                    </a:p>
                  </a:txBody>
                  <a:tcPr anchor="ctr"/>
                </a:tc>
                <a:tc>
                  <a:txBody>
                    <a:bodyPr/>
                    <a:lstStyle/>
                    <a:p>
                      <a:pPr marL="171450" indent="-171450">
                        <a:buFont typeface="Arial" panose="020B0604020202020204" pitchFamily="34" charset="0"/>
                        <a:buChar char="•"/>
                      </a:pPr>
                      <a:r>
                        <a:rPr kumimoji="1" lang="en-US" altLang="ja-JP" sz="1200" dirty="0"/>
                        <a:t>XXXX</a:t>
                      </a:r>
                      <a:endParaRPr kumimoji="1" lang="ja-JP" altLang="en-US" sz="1200" dirty="0"/>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200" dirty="0"/>
                        <a:t>XXXX</a:t>
                      </a:r>
                      <a:endParaRPr kumimoji="1" lang="ja-JP" altLang="en-US" sz="1200" dirty="0"/>
                    </a:p>
                  </a:txBody>
                  <a:tcPr/>
                </a:tc>
                <a:extLst>
                  <a:ext uri="{0D108BD9-81ED-4DB2-BD59-A6C34878D82A}">
                    <a16:rowId xmlns:a16="http://schemas.microsoft.com/office/drawing/2014/main" val="1973595531"/>
                  </a:ext>
                </a:extLst>
              </a:tr>
              <a:tr h="1684878">
                <a:tc>
                  <a:txBody>
                    <a:bodyPr/>
                    <a:lstStyle/>
                    <a:p>
                      <a:pPr marL="0" indent="0">
                        <a:buFont typeface="Arial" panose="020B0604020202020204" pitchFamily="34" charset="0"/>
                        <a:buNone/>
                      </a:pPr>
                      <a:r>
                        <a:rPr kumimoji="1" lang="ja-JP" altLang="en-US" sz="1200" b="1" dirty="0">
                          <a:solidFill>
                            <a:schemeClr val="bg1"/>
                          </a:solidFill>
                        </a:rPr>
                        <a:t>ハードウェア</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200" dirty="0"/>
                        <a:t>XXXX</a:t>
                      </a:r>
                      <a:endParaRPr kumimoji="1" lang="ja-JP" altLang="en-US" sz="1200" dirty="0"/>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200" dirty="0"/>
                        <a:t>XXXX</a:t>
                      </a:r>
                      <a:endParaRPr kumimoji="1" lang="ja-JP" altLang="en-US" sz="1200" dirty="0"/>
                    </a:p>
                  </a:txBody>
                  <a:tcPr/>
                </a:tc>
                <a:extLst>
                  <a:ext uri="{0D108BD9-81ED-4DB2-BD59-A6C34878D82A}">
                    <a16:rowId xmlns:a16="http://schemas.microsoft.com/office/drawing/2014/main" val="2852780981"/>
                  </a:ext>
                </a:extLst>
              </a:tr>
            </a:tbl>
          </a:graphicData>
        </a:graphic>
      </p:graphicFrame>
      <p:sp>
        <p:nvSpPr>
          <p:cNvPr id="9" name="Rectangle 3">
            <a:extLst>
              <a:ext uri="{FF2B5EF4-FFF2-40B4-BE49-F238E27FC236}">
                <a16:creationId xmlns:a16="http://schemas.microsoft.com/office/drawing/2014/main" id="{030C009B-CE3F-90D2-E431-0A02EE1A2B99}"/>
              </a:ext>
            </a:extLst>
          </p:cNvPr>
          <p:cNvSpPr txBox="1">
            <a:spLocks noChangeArrowheads="1"/>
          </p:cNvSpPr>
          <p:nvPr/>
        </p:nvSpPr>
        <p:spPr bwMode="auto">
          <a:xfrm>
            <a:off x="399594" y="5365226"/>
            <a:ext cx="8714108"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177800" indent="-177800" eaLnBrk="1" hangingPunct="1">
              <a:spcBef>
                <a:spcPct val="0"/>
              </a:spcBef>
              <a:buClr>
                <a:srgbClr val="5A5A5A"/>
              </a:buClr>
              <a:buSzPct val="100000"/>
              <a:buFont typeface="Arial" panose="020B0604020202020204" pitchFamily="34" charset="0"/>
              <a:buChar char="•"/>
            </a:pPr>
            <a:r>
              <a:rPr lang="ja-JP" altLang="en-US" kern="0" dirty="0">
                <a:solidFill>
                  <a:schemeClr val="tx1"/>
                </a:solidFill>
              </a:rPr>
              <a:t>ソフトウェアのみの改良、ハードウェアのみの改良でも差支えありません。</a:t>
            </a:r>
            <a:endParaRPr lang="en-US" altLang="ja-JP" kern="0" dirty="0">
              <a:solidFill>
                <a:schemeClr val="tx1"/>
              </a:solidFill>
            </a:endParaRPr>
          </a:p>
        </p:txBody>
      </p:sp>
    </p:spTree>
    <p:extLst>
      <p:ext uri="{BB962C8B-B14F-4D97-AF65-F5344CB8AC3E}">
        <p14:creationId xmlns:p14="http://schemas.microsoft.com/office/powerpoint/2010/main" val="253127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000C15-3032-31E5-79B7-650DF40B8BCF}"/>
              </a:ext>
            </a:extLst>
          </p:cNvPr>
          <p:cNvSpPr>
            <a:spLocks noGrp="1"/>
          </p:cNvSpPr>
          <p:nvPr>
            <p:ph type="title"/>
          </p:nvPr>
        </p:nvSpPr>
        <p:spPr/>
        <p:txBody>
          <a:bodyPr/>
          <a:lstStyle/>
          <a:p>
            <a:r>
              <a:rPr kumimoji="1" lang="en-US" altLang="ja-JP" dirty="0"/>
              <a:t>4</a:t>
            </a:r>
            <a:r>
              <a:rPr kumimoji="1" lang="ja-JP" altLang="en-US" dirty="0"/>
              <a:t>．</a:t>
            </a:r>
            <a:r>
              <a:rPr lang="ja-JP" altLang="en-US" dirty="0"/>
              <a:t>効果検証を行う介護事業所の情報</a:t>
            </a:r>
            <a:endParaRPr kumimoji="1" lang="ja-JP" altLang="en-US" dirty="0"/>
          </a:p>
        </p:txBody>
      </p:sp>
      <p:graphicFrame>
        <p:nvGraphicFramePr>
          <p:cNvPr id="5" name="表 4">
            <a:extLst>
              <a:ext uri="{FF2B5EF4-FFF2-40B4-BE49-F238E27FC236}">
                <a16:creationId xmlns:a16="http://schemas.microsoft.com/office/drawing/2014/main" id="{94525A5A-C3D6-4646-B15B-D1E0BDFBF30C}"/>
              </a:ext>
            </a:extLst>
          </p:cNvPr>
          <p:cNvGraphicFramePr>
            <a:graphicFrameLocks noGrp="1"/>
          </p:cNvGraphicFramePr>
          <p:nvPr>
            <p:extLst>
              <p:ext uri="{D42A27DB-BD31-4B8C-83A1-F6EECF244321}">
                <p14:modId xmlns:p14="http://schemas.microsoft.com/office/powerpoint/2010/main" val="2270102821"/>
              </p:ext>
            </p:extLst>
          </p:nvPr>
        </p:nvGraphicFramePr>
        <p:xfrm>
          <a:off x="422275" y="1371605"/>
          <a:ext cx="9061449" cy="3840480"/>
        </p:xfrm>
        <a:graphic>
          <a:graphicData uri="http://schemas.openxmlformats.org/drawingml/2006/table">
            <a:tbl>
              <a:tblPr firstCol="1">
                <a:tableStyleId>{21E4AEA4-8DFA-4A89-87EB-49C32662AFE0}</a:tableStyleId>
              </a:tblPr>
              <a:tblGrid>
                <a:gridCol w="1109035">
                  <a:extLst>
                    <a:ext uri="{9D8B030D-6E8A-4147-A177-3AD203B41FA5}">
                      <a16:colId xmlns:a16="http://schemas.microsoft.com/office/drawing/2014/main" val="1714642985"/>
                    </a:ext>
                  </a:extLst>
                </a:gridCol>
                <a:gridCol w="1316585">
                  <a:extLst>
                    <a:ext uri="{9D8B030D-6E8A-4147-A177-3AD203B41FA5}">
                      <a16:colId xmlns:a16="http://schemas.microsoft.com/office/drawing/2014/main" val="85969130"/>
                    </a:ext>
                  </a:extLst>
                </a:gridCol>
                <a:gridCol w="6635829">
                  <a:extLst>
                    <a:ext uri="{9D8B030D-6E8A-4147-A177-3AD203B41FA5}">
                      <a16:colId xmlns:a16="http://schemas.microsoft.com/office/drawing/2014/main" val="2585763277"/>
                    </a:ext>
                  </a:extLst>
                </a:gridCol>
              </a:tblGrid>
              <a:tr h="153106">
                <a:tc gridSpan="2">
                  <a:txBody>
                    <a:bodyPr/>
                    <a:lstStyle/>
                    <a:p>
                      <a:r>
                        <a:rPr kumimoji="1" lang="ja-JP" altLang="en-US" sz="1200" dirty="0"/>
                        <a:t>法人名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11052553"/>
                  </a:ext>
                </a:extLst>
              </a:tr>
              <a:tr h="153106">
                <a:tc gridSpan="2">
                  <a:txBody>
                    <a:bodyPr/>
                    <a:lstStyle/>
                    <a:p>
                      <a:r>
                        <a:rPr kumimoji="1" lang="ja-JP" altLang="en-US" sz="1200" dirty="0"/>
                        <a:t>法人代表者名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3369460191"/>
                  </a:ext>
                </a:extLst>
              </a:tr>
              <a:tr h="153106">
                <a:tc rowSpan="2">
                  <a:txBody>
                    <a:bodyPr/>
                    <a:lstStyle/>
                    <a:p>
                      <a:r>
                        <a:rPr kumimoji="1" lang="ja-JP" altLang="en-US" sz="1200" dirty="0"/>
                        <a:t>法人所在地</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郵便番号</a:t>
                      </a:r>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3855492891"/>
                  </a:ext>
                </a:extLst>
              </a:tr>
              <a:tr h="153106">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住所</a:t>
                      </a: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856935141"/>
                  </a:ext>
                </a:extLst>
              </a:tr>
              <a:tr h="153106">
                <a:tc gridSpan="2">
                  <a:txBody>
                    <a:bodyPr/>
                    <a:lstStyle/>
                    <a:p>
                      <a:r>
                        <a:rPr kumimoji="1" lang="ja-JP" altLang="en-US" sz="1200" dirty="0"/>
                        <a:t>法人</a:t>
                      </a:r>
                      <a:r>
                        <a:rPr kumimoji="1" lang="en-US" altLang="ja-JP" sz="1200" dirty="0"/>
                        <a:t>HP</a:t>
                      </a:r>
                      <a:r>
                        <a:rPr kumimoji="1" lang="ja-JP" altLang="en-US" sz="1200" dirty="0"/>
                        <a:t>の</a:t>
                      </a:r>
                      <a:r>
                        <a:rPr kumimoji="1" lang="en-US" altLang="ja-JP" sz="1200" dirty="0"/>
                        <a:t>URL</a:t>
                      </a:r>
                      <a:endParaRPr kumimoji="1" lang="ja-JP" altLang="en-US" sz="1200" dirty="0"/>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127085534"/>
                  </a:ext>
                </a:extLst>
              </a:tr>
              <a:tr h="153106">
                <a:tc gridSpan="2">
                  <a:txBody>
                    <a:bodyPr/>
                    <a:lstStyle/>
                    <a:p>
                      <a:r>
                        <a:rPr kumimoji="1" lang="ja-JP" altLang="en-US" sz="1200" dirty="0"/>
                        <a:t>事業所名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326333312"/>
                  </a:ext>
                </a:extLst>
              </a:tr>
              <a:tr h="153106">
                <a:tc gridSpan="2">
                  <a:txBody>
                    <a:bodyPr/>
                    <a:lstStyle/>
                    <a:p>
                      <a:r>
                        <a:rPr kumimoji="1" lang="ja-JP" altLang="en-US" sz="1200" dirty="0"/>
                        <a:t>事業所代表者名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96940996"/>
                  </a:ext>
                </a:extLst>
              </a:tr>
              <a:tr h="153106">
                <a:tc rowSpan="2">
                  <a:txBody>
                    <a:bodyPr/>
                    <a:lstStyle/>
                    <a:p>
                      <a:r>
                        <a:rPr kumimoji="1" lang="ja-JP" altLang="en-US" sz="1200" dirty="0"/>
                        <a:t>事業所</a:t>
                      </a:r>
                      <a:endParaRPr kumimoji="1" lang="en-US" altLang="ja-JP" sz="1200" dirty="0"/>
                    </a:p>
                    <a:p>
                      <a:r>
                        <a:rPr kumimoji="1" lang="ja-JP" altLang="en-US" sz="1200" dirty="0"/>
                        <a:t>所在地</a:t>
                      </a:r>
                    </a:p>
                  </a:txBody>
                  <a:tcPr/>
                </a:tc>
                <a:tc>
                  <a:txBody>
                    <a:bodyPr/>
                    <a:lstStyle/>
                    <a:p>
                      <a:r>
                        <a:rPr kumimoji="1" lang="ja-JP" altLang="en-US" sz="1200" b="1" kern="1200" dirty="0">
                          <a:solidFill>
                            <a:schemeClr val="lt1"/>
                          </a:solidFill>
                          <a:latin typeface="+mn-lt"/>
                          <a:ea typeface="+mn-ea"/>
                          <a:cs typeface="+mn-cs"/>
                        </a:rPr>
                        <a:t>郵便番号</a:t>
                      </a:r>
                      <a:endParaRPr kumimoji="1" lang="ja-JP" altLang="en-US" dirty="0"/>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157399895"/>
                  </a:ext>
                </a:extLst>
              </a:tr>
              <a:tr h="153106">
                <a:tc vMerge="1">
                  <a:txBody>
                    <a:bodyPr/>
                    <a:lstStyle/>
                    <a:p>
                      <a:endParaRPr kumimoji="1" lang="ja-JP" altLang="en-US" sz="1200" dirty="0"/>
                    </a:p>
                  </a:txBody>
                  <a:tcPr/>
                </a:tc>
                <a:tc>
                  <a:txBody>
                    <a:bodyPr/>
                    <a:lstStyle/>
                    <a:p>
                      <a:r>
                        <a:rPr kumimoji="1" lang="ja-JP" altLang="en-US" sz="1200" b="1" kern="1200" dirty="0">
                          <a:solidFill>
                            <a:schemeClr val="lt1"/>
                          </a:solidFill>
                          <a:latin typeface="+mn-lt"/>
                          <a:ea typeface="+mn-ea"/>
                          <a:cs typeface="+mn-cs"/>
                        </a:rPr>
                        <a:t>住所</a:t>
                      </a:r>
                      <a:endParaRPr kumimoji="1" lang="ja-JP" altLang="en-US" dirty="0"/>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265541365"/>
                  </a:ext>
                </a:extLst>
              </a:tr>
              <a:tr h="153106">
                <a:tc gridSpan="2">
                  <a:txBody>
                    <a:bodyPr/>
                    <a:lstStyle/>
                    <a:p>
                      <a:r>
                        <a:rPr kumimoji="1" lang="ja-JP" altLang="en-US" sz="1200" dirty="0"/>
                        <a:t>事業所のサービス種別</a:t>
                      </a:r>
                      <a:r>
                        <a:rPr kumimoji="1" lang="en-US" altLang="ja-JP" sz="1200" dirty="0"/>
                        <a:t/>
                      </a:r>
                      <a:br>
                        <a:rPr kumimoji="1" lang="en-US" altLang="ja-JP" sz="1200" dirty="0"/>
                      </a:br>
                      <a:r>
                        <a:rPr kumimoji="1" lang="ja-JP" altLang="en-US" sz="900" dirty="0"/>
                        <a:t>（例：訪問介護、通所介護、小規模多機能型居宅介護　等）</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546820891"/>
                  </a:ext>
                </a:extLst>
              </a:tr>
              <a:tr h="153106">
                <a:tc gridSpan="2">
                  <a:txBody>
                    <a:bodyPr/>
                    <a:lstStyle/>
                    <a:p>
                      <a:r>
                        <a:rPr kumimoji="1" lang="ja-JP" altLang="en-US" sz="1200" dirty="0"/>
                        <a:t>開設年月日</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886160321"/>
                  </a:ext>
                </a:extLst>
              </a:tr>
              <a:tr h="153106">
                <a:tc gridSpan="2">
                  <a:txBody>
                    <a:bodyPr/>
                    <a:lstStyle/>
                    <a:p>
                      <a:r>
                        <a:rPr kumimoji="1" lang="ja-JP" altLang="en-US" sz="1200" dirty="0"/>
                        <a:t>職員数</a:t>
                      </a:r>
                    </a:p>
                  </a:txBody>
                  <a:tcPr/>
                </a:tc>
                <a:tc hMerge="1">
                  <a:txBody>
                    <a:bodyPr/>
                    <a:lstStyle/>
                    <a:p>
                      <a:endParaRPr kumimoji="1" lang="ja-JP" altLang="en-US"/>
                    </a:p>
                  </a:txBody>
                  <a:tcPr/>
                </a:tc>
                <a:tc>
                  <a:txBody>
                    <a:bodyPr/>
                    <a:lstStyle/>
                    <a:p>
                      <a:r>
                        <a:rPr kumimoji="1" lang="ja-JP" altLang="en-US" sz="1200" dirty="0"/>
                        <a:t>　　　　　　　　　　　　　人　</a:t>
                      </a:r>
                    </a:p>
                  </a:txBody>
                  <a:tcPr/>
                </a:tc>
                <a:extLst>
                  <a:ext uri="{0D108BD9-81ED-4DB2-BD59-A6C34878D82A}">
                    <a16:rowId xmlns:a16="http://schemas.microsoft.com/office/drawing/2014/main" val="3170263061"/>
                  </a:ext>
                </a:extLst>
              </a:tr>
              <a:tr h="153106">
                <a:tc gridSpan="2">
                  <a:txBody>
                    <a:bodyPr/>
                    <a:lstStyle/>
                    <a:p>
                      <a:r>
                        <a:rPr kumimoji="1" lang="ja-JP" altLang="en-US" sz="1200" dirty="0"/>
                        <a:t>利用者数（申請時点）</a:t>
                      </a:r>
                    </a:p>
                  </a:txBody>
                  <a:tcPr/>
                </a:tc>
                <a:tc hMerge="1">
                  <a:txBody>
                    <a:bodyPr/>
                    <a:lstStyle/>
                    <a:p>
                      <a:endParaRPr kumimoji="1" lang="ja-JP" altLang="en-US"/>
                    </a:p>
                  </a:txBody>
                  <a:tcPr/>
                </a:tc>
                <a:tc>
                  <a:txBody>
                    <a:bodyPr/>
                    <a:lstStyle/>
                    <a:p>
                      <a:r>
                        <a:rPr kumimoji="1" lang="ja-JP" altLang="en-US" sz="1200" dirty="0"/>
                        <a:t>　　　　　　　　　　　　　人</a:t>
                      </a:r>
                    </a:p>
                  </a:txBody>
                  <a:tcPr/>
                </a:tc>
                <a:extLst>
                  <a:ext uri="{0D108BD9-81ED-4DB2-BD59-A6C34878D82A}">
                    <a16:rowId xmlns:a16="http://schemas.microsoft.com/office/drawing/2014/main" val="2083523735"/>
                  </a:ext>
                </a:extLst>
              </a:tr>
            </a:tbl>
          </a:graphicData>
        </a:graphic>
      </p:graphicFrame>
    </p:spTree>
    <p:extLst>
      <p:ext uri="{BB962C8B-B14F-4D97-AF65-F5344CB8AC3E}">
        <p14:creationId xmlns:p14="http://schemas.microsoft.com/office/powerpoint/2010/main" val="207390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000C15-3032-31E5-79B7-650DF40B8BCF}"/>
              </a:ext>
            </a:extLst>
          </p:cNvPr>
          <p:cNvSpPr>
            <a:spLocks noGrp="1"/>
          </p:cNvSpPr>
          <p:nvPr>
            <p:ph type="title"/>
          </p:nvPr>
        </p:nvSpPr>
        <p:spPr/>
        <p:txBody>
          <a:bodyPr/>
          <a:lstStyle/>
          <a:p>
            <a:r>
              <a:rPr lang="en-US" altLang="ja-JP" dirty="0"/>
              <a:t>5</a:t>
            </a:r>
            <a:r>
              <a:rPr kumimoji="1" lang="ja-JP" altLang="en-US" dirty="0"/>
              <a:t>．</a:t>
            </a:r>
            <a:r>
              <a:rPr lang="ja-JP" altLang="en-US" dirty="0"/>
              <a:t>効果検証の計画</a:t>
            </a:r>
            <a:endParaRPr kumimoji="1" lang="ja-JP" altLang="en-US" dirty="0"/>
          </a:p>
        </p:txBody>
      </p:sp>
      <p:graphicFrame>
        <p:nvGraphicFramePr>
          <p:cNvPr id="5" name="表 4">
            <a:extLst>
              <a:ext uri="{FF2B5EF4-FFF2-40B4-BE49-F238E27FC236}">
                <a16:creationId xmlns:a16="http://schemas.microsoft.com/office/drawing/2014/main" id="{94525A5A-C3D6-4646-B15B-D1E0BDFBF30C}"/>
              </a:ext>
            </a:extLst>
          </p:cNvPr>
          <p:cNvGraphicFramePr>
            <a:graphicFrameLocks noGrp="1"/>
          </p:cNvGraphicFramePr>
          <p:nvPr>
            <p:extLst>
              <p:ext uri="{D42A27DB-BD31-4B8C-83A1-F6EECF244321}">
                <p14:modId xmlns:p14="http://schemas.microsoft.com/office/powerpoint/2010/main" val="1577320676"/>
              </p:ext>
            </p:extLst>
          </p:nvPr>
        </p:nvGraphicFramePr>
        <p:xfrm>
          <a:off x="422275" y="1371604"/>
          <a:ext cx="9061449" cy="4557005"/>
        </p:xfrm>
        <a:graphic>
          <a:graphicData uri="http://schemas.openxmlformats.org/drawingml/2006/table">
            <a:tbl>
              <a:tblPr firstCol="1">
                <a:tableStyleId>{21E4AEA4-8DFA-4A89-87EB-49C32662AFE0}</a:tableStyleId>
              </a:tblPr>
              <a:tblGrid>
                <a:gridCol w="2425620">
                  <a:extLst>
                    <a:ext uri="{9D8B030D-6E8A-4147-A177-3AD203B41FA5}">
                      <a16:colId xmlns:a16="http://schemas.microsoft.com/office/drawing/2014/main" val="1714642985"/>
                    </a:ext>
                  </a:extLst>
                </a:gridCol>
                <a:gridCol w="6635829">
                  <a:extLst>
                    <a:ext uri="{9D8B030D-6E8A-4147-A177-3AD203B41FA5}">
                      <a16:colId xmlns:a16="http://schemas.microsoft.com/office/drawing/2014/main" val="2585763277"/>
                    </a:ext>
                  </a:extLst>
                </a:gridCol>
              </a:tblGrid>
              <a:tr h="1764274">
                <a:tc>
                  <a:txBody>
                    <a:bodyPr/>
                    <a:lstStyle/>
                    <a:p>
                      <a:r>
                        <a:rPr kumimoji="1" lang="ja-JP" altLang="en-US" sz="1200" dirty="0"/>
                        <a:t>効果検証の概要</a:t>
                      </a:r>
                    </a:p>
                  </a:txBody>
                  <a:tcPr/>
                </a:tc>
                <a:tc>
                  <a:txBody>
                    <a:bodyPr/>
                    <a:lstStyle/>
                    <a:p>
                      <a:endParaRPr kumimoji="1" lang="ja-JP" altLang="en-US" sz="1200" dirty="0"/>
                    </a:p>
                  </a:txBody>
                  <a:tcPr/>
                </a:tc>
                <a:extLst>
                  <a:ext uri="{0D108BD9-81ED-4DB2-BD59-A6C34878D82A}">
                    <a16:rowId xmlns:a16="http://schemas.microsoft.com/office/drawing/2014/main" val="1211052553"/>
                  </a:ext>
                </a:extLst>
              </a:tr>
              <a:tr h="1037812">
                <a:tc>
                  <a:txBody>
                    <a:bodyPr/>
                    <a:lstStyle/>
                    <a:p>
                      <a:r>
                        <a:rPr kumimoji="1" lang="ja-JP" altLang="en-US" sz="1200" dirty="0"/>
                        <a:t>計測する指標</a:t>
                      </a:r>
                    </a:p>
                  </a:txBody>
                  <a:tcPr/>
                </a:tc>
                <a:tc>
                  <a:txBody>
                    <a:bodyPr/>
                    <a:lstStyle/>
                    <a:p>
                      <a:endParaRPr kumimoji="1" lang="ja-JP" altLang="en-US" sz="1200" dirty="0"/>
                    </a:p>
                  </a:txBody>
                  <a:tcPr/>
                </a:tc>
                <a:extLst>
                  <a:ext uri="{0D108BD9-81ED-4DB2-BD59-A6C34878D82A}">
                    <a16:rowId xmlns:a16="http://schemas.microsoft.com/office/drawing/2014/main" val="3369460191"/>
                  </a:ext>
                </a:extLst>
              </a:tr>
              <a:tr h="1237390">
                <a:tc>
                  <a:txBody>
                    <a:bodyPr/>
                    <a:lstStyle/>
                    <a:p>
                      <a:r>
                        <a:rPr kumimoji="1" lang="ja-JP" altLang="en-US" sz="1200" dirty="0"/>
                        <a:t>収集するデータの量</a:t>
                      </a:r>
                    </a:p>
                    <a:p>
                      <a:r>
                        <a:rPr kumimoji="1" lang="ja-JP" altLang="en-US" sz="1200" dirty="0"/>
                        <a:t>（計測する利用者数、職員数など）</a:t>
                      </a:r>
                    </a:p>
                  </a:txBody>
                  <a:tcPr/>
                </a:tc>
                <a:tc>
                  <a:txBody>
                    <a:bodyPr/>
                    <a:lstStyle/>
                    <a:p>
                      <a:endParaRPr kumimoji="1" lang="ja-JP" altLang="en-US" sz="1200" dirty="0"/>
                    </a:p>
                  </a:txBody>
                  <a:tcPr/>
                </a:tc>
                <a:extLst>
                  <a:ext uri="{0D108BD9-81ED-4DB2-BD59-A6C34878D82A}">
                    <a16:rowId xmlns:a16="http://schemas.microsoft.com/office/drawing/2014/main" val="1549011682"/>
                  </a:ext>
                </a:extLst>
              </a:tr>
              <a:tr h="517529">
                <a:tc>
                  <a:txBody>
                    <a:bodyPr/>
                    <a:lstStyle/>
                    <a:p>
                      <a:r>
                        <a:rPr kumimoji="1" lang="ja-JP" altLang="en-US" sz="1200" dirty="0"/>
                        <a:t>計測するタイミング</a:t>
                      </a:r>
                    </a:p>
                  </a:txBody>
                  <a:tcPr/>
                </a:tc>
                <a:tc>
                  <a:txBody>
                    <a:bodyPr/>
                    <a:lstStyle/>
                    <a:p>
                      <a:endParaRPr kumimoji="1" lang="ja-JP" altLang="en-US" sz="1200" dirty="0"/>
                    </a:p>
                  </a:txBody>
                  <a:tcPr/>
                </a:tc>
                <a:extLst>
                  <a:ext uri="{0D108BD9-81ED-4DB2-BD59-A6C34878D82A}">
                    <a16:rowId xmlns:a16="http://schemas.microsoft.com/office/drawing/2014/main" val="4251361133"/>
                  </a:ext>
                </a:extLst>
              </a:tr>
            </a:tbl>
          </a:graphicData>
        </a:graphic>
      </p:graphicFrame>
    </p:spTree>
    <p:extLst>
      <p:ext uri="{BB962C8B-B14F-4D97-AF65-F5344CB8AC3E}">
        <p14:creationId xmlns:p14="http://schemas.microsoft.com/office/powerpoint/2010/main" val="674614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kumimoji="1" lang="en-US" altLang="ja-JP" dirty="0"/>
              <a:t>6.</a:t>
            </a:r>
            <a:r>
              <a:rPr kumimoji="1" lang="ja-JP" altLang="en-US" dirty="0"/>
              <a:t>　事業における実施体制</a:t>
            </a:r>
          </a:p>
        </p:txBody>
      </p:sp>
      <p:sp>
        <p:nvSpPr>
          <p:cNvPr id="4" name="Rectangle 3">
            <a:extLst>
              <a:ext uri="{FF2B5EF4-FFF2-40B4-BE49-F238E27FC236}">
                <a16:creationId xmlns:a16="http://schemas.microsoft.com/office/drawing/2014/main" id="{5FFF1CC2-8DC8-4534-A97F-8B8DA06BD4D1}"/>
              </a:ext>
            </a:extLst>
          </p:cNvPr>
          <p:cNvSpPr txBox="1">
            <a:spLocks noChangeArrowheads="1"/>
          </p:cNvSpPr>
          <p:nvPr/>
        </p:nvSpPr>
        <p:spPr bwMode="auto">
          <a:xfrm>
            <a:off x="406401" y="1212236"/>
            <a:ext cx="9061450" cy="4212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b="1" kern="0" dirty="0">
                <a:solidFill>
                  <a:schemeClr val="tx1"/>
                </a:solidFill>
              </a:rPr>
              <a:t>貴団体における本事業の実施体制（担当者名／役職など）、各メンバーの役割分担、神奈川県内に事務所又は事業所を有する特定の中小企業との連携について記載してください。事業化後の可能性も含む。</a:t>
            </a:r>
            <a:endParaRPr lang="en-US" altLang="ja-JP" sz="1200" b="1" kern="0" dirty="0">
              <a:solidFill>
                <a:schemeClr val="tx1"/>
              </a:solidFill>
            </a:endParaRPr>
          </a:p>
        </p:txBody>
      </p:sp>
      <p:sp>
        <p:nvSpPr>
          <p:cNvPr id="10" name="正方形/長方形 9">
            <a:extLst>
              <a:ext uri="{FF2B5EF4-FFF2-40B4-BE49-F238E27FC236}">
                <a16:creationId xmlns:a16="http://schemas.microsoft.com/office/drawing/2014/main" id="{E6A7CF97-4513-46B3-81D3-2C95EBCBAE15}"/>
              </a:ext>
            </a:extLst>
          </p:cNvPr>
          <p:cNvSpPr/>
          <p:nvPr/>
        </p:nvSpPr>
        <p:spPr bwMode="auto">
          <a:xfrm>
            <a:off x="406400" y="2345973"/>
            <a:ext cx="2426912" cy="1005604"/>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latin typeface="Arial" panose="020B0604020202020204" pitchFamily="34" charset="0"/>
                <a:ea typeface="ＭＳ Ｐゴシック" panose="020B0600070205080204" pitchFamily="50" charset="-128"/>
              </a:rPr>
              <a:t>本事業のプロジェクトリーダー</a:t>
            </a:r>
            <a:r>
              <a:rPr lang="en-US" altLang="ja-JP" sz="1200" dirty="0">
                <a:solidFill>
                  <a:srgbClr val="FF0000"/>
                </a:solidFill>
                <a:latin typeface="Arial" panose="020B0604020202020204" pitchFamily="34" charset="0"/>
                <a:ea typeface="ＭＳ Ｐゴシック" panose="020B0600070205080204" pitchFamily="50" charset="-128"/>
              </a:rPr>
              <a:t/>
            </a:r>
            <a:br>
              <a:rPr lang="en-US" altLang="ja-JP" sz="1200" dirty="0">
                <a:solidFill>
                  <a:srgbClr val="FF0000"/>
                </a:solidFill>
                <a:latin typeface="Arial" panose="020B0604020202020204" pitchFamily="34" charset="0"/>
                <a:ea typeface="ＭＳ Ｐゴシック" panose="020B0600070205080204" pitchFamily="50" charset="-128"/>
              </a:rPr>
            </a:br>
            <a:r>
              <a:rPr lang="en-US" altLang="ja-JP" sz="1200" dirty="0">
                <a:solidFill>
                  <a:srgbClr val="FF0000"/>
                </a:solidFill>
                <a:latin typeface="Arial" panose="020B0604020202020204" pitchFamily="34" charset="0"/>
                <a:ea typeface="ＭＳ Ｐゴシック" panose="020B0600070205080204" pitchFamily="50" charset="-128"/>
              </a:rPr>
              <a:t>XXXX</a:t>
            </a:r>
            <a:r>
              <a:rPr lang="ja-JP" altLang="en-US" sz="1200" dirty="0">
                <a:solidFill>
                  <a:srgbClr val="FF0000"/>
                </a:solidFill>
                <a:latin typeface="Arial" panose="020B0604020202020204" pitchFamily="34" charset="0"/>
                <a:ea typeface="ＭＳ Ｐゴシック" panose="020B0600070205080204" pitchFamily="50" charset="-128"/>
              </a:rPr>
              <a:t>　部　課長</a:t>
            </a:r>
            <a:endParaRPr lang="en-US" altLang="ja-JP" sz="1200" dirty="0">
              <a:solidFill>
                <a:srgbClr val="FF0000"/>
              </a:solidFill>
              <a:latin typeface="Arial" panose="020B0604020202020204" pitchFamily="34" charset="0"/>
              <a:ea typeface="ＭＳ Ｐゴシック" panose="020B0600070205080204" pitchFamily="50" charset="-128"/>
            </a:endParaRPr>
          </a:p>
          <a:p>
            <a:pPr algn="l"/>
            <a:r>
              <a:rPr lang="ja-JP" altLang="en-US" sz="1200" dirty="0">
                <a:solidFill>
                  <a:srgbClr val="FF0000"/>
                </a:solidFill>
                <a:latin typeface="Arial" panose="020B0604020202020204" pitchFamily="34" charset="0"/>
                <a:ea typeface="ＭＳ Ｐゴシック" panose="020B0600070205080204" pitchFamily="50" charset="-128"/>
              </a:rPr>
              <a:t>＜役割＞本プロジェクトの企画・</a:t>
            </a:r>
            <a:r>
              <a:rPr lang="en-US" altLang="ja-JP" sz="1200" dirty="0">
                <a:solidFill>
                  <a:srgbClr val="FF0000"/>
                </a:solidFill>
                <a:latin typeface="Arial" panose="020B0604020202020204" pitchFamily="34" charset="0"/>
                <a:ea typeface="ＭＳ Ｐゴシック" panose="020B0600070205080204" pitchFamily="50" charset="-128"/>
              </a:rPr>
              <a:t/>
            </a:r>
            <a:br>
              <a:rPr lang="en-US" altLang="ja-JP" sz="1200" dirty="0">
                <a:solidFill>
                  <a:srgbClr val="FF0000"/>
                </a:solidFill>
                <a:latin typeface="Arial" panose="020B0604020202020204" pitchFamily="34" charset="0"/>
                <a:ea typeface="ＭＳ Ｐゴシック" panose="020B0600070205080204" pitchFamily="50" charset="-128"/>
              </a:rPr>
            </a:br>
            <a:r>
              <a:rPr lang="ja-JP" altLang="en-US" sz="1200" dirty="0">
                <a:solidFill>
                  <a:srgbClr val="FF0000"/>
                </a:solidFill>
                <a:latin typeface="Arial" panose="020B0604020202020204" pitchFamily="34" charset="0"/>
                <a:ea typeface="ＭＳ Ｐゴシック" panose="020B0600070205080204" pitchFamily="50" charset="-128"/>
              </a:rPr>
              <a:t>実施等の全体統括</a:t>
            </a:r>
            <a:endParaRPr lang="en-US" altLang="ja-JP" sz="1200" dirty="0">
              <a:solidFill>
                <a:srgbClr val="FF0000"/>
              </a:solidFill>
              <a:latin typeface="Arial" panose="020B0604020202020204" pitchFamily="34" charset="0"/>
              <a:ea typeface="ＭＳ Ｐゴシック" panose="020B0600070205080204" pitchFamily="50" charset="-128"/>
            </a:endParaRPr>
          </a:p>
        </p:txBody>
      </p:sp>
      <p:sp>
        <p:nvSpPr>
          <p:cNvPr id="11" name="正方形/長方形 10">
            <a:extLst>
              <a:ext uri="{FF2B5EF4-FFF2-40B4-BE49-F238E27FC236}">
                <a16:creationId xmlns:a16="http://schemas.microsoft.com/office/drawing/2014/main" id="{FFE76C2A-A55B-4684-8723-1B5039D9D02D}"/>
              </a:ext>
            </a:extLst>
          </p:cNvPr>
          <p:cNvSpPr/>
          <p:nvPr/>
        </p:nvSpPr>
        <p:spPr bwMode="auto">
          <a:xfrm>
            <a:off x="3708399" y="3508714"/>
            <a:ext cx="5552104" cy="10058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2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r>
              <a:rPr lang="en-US" altLang="ja-JP" sz="1200" dirty="0">
                <a:solidFill>
                  <a:srgbClr val="FF0000"/>
                </a:solidFill>
                <a:latin typeface="Arial" panose="020B0604020202020204" pitchFamily="34" charset="0"/>
                <a:ea typeface="ＭＳ Ｐゴシック" panose="020B0600070205080204" pitchFamily="50" charset="-128"/>
              </a:rPr>
              <a:t/>
            </a:r>
            <a:br>
              <a:rPr lang="en-US" altLang="ja-JP" sz="1200" dirty="0">
                <a:solidFill>
                  <a:srgbClr val="FF0000"/>
                </a:solidFill>
                <a:latin typeface="Arial" panose="020B0604020202020204" pitchFamily="34" charset="0"/>
                <a:ea typeface="ＭＳ Ｐゴシック" panose="020B0600070205080204" pitchFamily="50" charset="-128"/>
              </a:rPr>
            </a:br>
            <a:r>
              <a:rPr lang="en-US" altLang="ja-JP" sz="1200" dirty="0">
                <a:solidFill>
                  <a:srgbClr val="FF0000"/>
                </a:solidFill>
                <a:latin typeface="Arial" panose="020B0604020202020204" pitchFamily="34" charset="0"/>
                <a:ea typeface="ＭＳ Ｐゴシック" panose="020B0600070205080204" pitchFamily="50" charset="-128"/>
              </a:rPr>
              <a:t>XXXX</a:t>
            </a:r>
            <a:r>
              <a:rPr lang="ja-JP" altLang="en-US" sz="1200" dirty="0">
                <a:solidFill>
                  <a:srgbClr val="FF0000"/>
                </a:solidFill>
                <a:latin typeface="Arial" panose="020B0604020202020204" pitchFamily="34" charset="0"/>
                <a:ea typeface="ＭＳ Ｐゴシック" panose="020B0600070205080204" pitchFamily="50" charset="-128"/>
              </a:rPr>
              <a:t>　部門副担当</a:t>
            </a:r>
            <a:endParaRPr lang="en-US" altLang="ja-JP" sz="1200" dirty="0">
              <a:solidFill>
                <a:srgbClr val="FF0000"/>
              </a:solidFill>
              <a:latin typeface="Arial" panose="020B0604020202020204" pitchFamily="34" charset="0"/>
              <a:ea typeface="ＭＳ Ｐゴシック" panose="020B0600070205080204" pitchFamily="50" charset="-128"/>
            </a:endParaRPr>
          </a:p>
          <a:p>
            <a:pPr algn="l"/>
            <a:r>
              <a:rPr lang="ja-JP" altLang="en-US" sz="1200" dirty="0">
                <a:solidFill>
                  <a:srgbClr val="FF0000"/>
                </a:solidFill>
                <a:latin typeface="Arial" panose="020B0604020202020204" pitchFamily="34" charset="0"/>
                <a:ea typeface="ＭＳ Ｐゴシック" panose="020B0600070205080204" pitchFamily="50" charset="-128"/>
              </a:rPr>
              <a:t>＜役割＞改良を担当</a:t>
            </a:r>
            <a:endParaRPr lang="en-US" altLang="ja-JP" sz="1200" dirty="0">
              <a:solidFill>
                <a:srgbClr val="FF0000"/>
              </a:solidFill>
              <a:latin typeface="Arial" panose="020B0604020202020204" pitchFamily="34" charset="0"/>
              <a:ea typeface="ＭＳ Ｐゴシック" panose="020B0600070205080204" pitchFamily="50" charset="-128"/>
            </a:endParaRPr>
          </a:p>
        </p:txBody>
      </p:sp>
      <p:sp>
        <p:nvSpPr>
          <p:cNvPr id="12" name="正方形/長方形 11">
            <a:extLst>
              <a:ext uri="{FF2B5EF4-FFF2-40B4-BE49-F238E27FC236}">
                <a16:creationId xmlns:a16="http://schemas.microsoft.com/office/drawing/2014/main" id="{B941E9C2-0595-4D4F-A54C-4354859290CC}"/>
              </a:ext>
            </a:extLst>
          </p:cNvPr>
          <p:cNvSpPr/>
          <p:nvPr/>
        </p:nvSpPr>
        <p:spPr bwMode="auto">
          <a:xfrm>
            <a:off x="3708399" y="2345736"/>
            <a:ext cx="5552104" cy="10058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latin typeface="Arial" panose="020B0604020202020204" pitchFamily="34" charset="0"/>
                <a:ea typeface="ＭＳ Ｐゴシック" panose="020B0600070205080204" pitchFamily="50" charset="-128"/>
              </a:rPr>
              <a:t>本事業では○○を担当</a:t>
            </a:r>
            <a:r>
              <a:rPr lang="en-US" altLang="ja-JP" sz="1200" dirty="0">
                <a:solidFill>
                  <a:srgbClr val="FF0000"/>
                </a:solidFill>
                <a:latin typeface="Arial" panose="020B0604020202020204" pitchFamily="34" charset="0"/>
                <a:ea typeface="ＭＳ Ｐゴシック" panose="020B0600070205080204" pitchFamily="50" charset="-128"/>
              </a:rPr>
              <a:t/>
            </a:r>
            <a:br>
              <a:rPr lang="en-US" altLang="ja-JP" sz="1200" dirty="0">
                <a:solidFill>
                  <a:srgbClr val="FF0000"/>
                </a:solidFill>
                <a:latin typeface="Arial" panose="020B0604020202020204" pitchFamily="34" charset="0"/>
                <a:ea typeface="ＭＳ Ｐゴシック" panose="020B0600070205080204" pitchFamily="50" charset="-128"/>
              </a:rPr>
            </a:br>
            <a:r>
              <a:rPr lang="en-US" altLang="ja-JP" sz="1200" dirty="0">
                <a:solidFill>
                  <a:srgbClr val="FF0000"/>
                </a:solidFill>
                <a:latin typeface="Arial" panose="020B0604020202020204" pitchFamily="34" charset="0"/>
                <a:ea typeface="ＭＳ Ｐゴシック" panose="020B0600070205080204" pitchFamily="50" charset="-128"/>
              </a:rPr>
              <a:t>XXXX</a:t>
            </a:r>
            <a:r>
              <a:rPr lang="ja-JP" altLang="en-US" sz="1200" dirty="0">
                <a:solidFill>
                  <a:srgbClr val="FF0000"/>
                </a:solidFill>
                <a:latin typeface="Arial" panose="020B0604020202020204" pitchFamily="34" charset="0"/>
                <a:ea typeface="ＭＳ Ｐゴシック" panose="020B0600070205080204" pitchFamily="50" charset="-128"/>
              </a:rPr>
              <a:t>　部門担当長</a:t>
            </a:r>
            <a:endParaRPr lang="en-US" altLang="ja-JP" sz="1200" dirty="0">
              <a:solidFill>
                <a:srgbClr val="FF0000"/>
              </a:solidFill>
              <a:latin typeface="Arial" panose="020B0604020202020204" pitchFamily="34" charset="0"/>
              <a:ea typeface="ＭＳ Ｐゴシック" panose="020B0600070205080204" pitchFamily="50" charset="-128"/>
            </a:endParaRPr>
          </a:p>
          <a:p>
            <a:pPr algn="l"/>
            <a:r>
              <a:rPr lang="ja-JP" altLang="en-US" sz="1200" dirty="0">
                <a:solidFill>
                  <a:srgbClr val="FF0000"/>
                </a:solidFill>
                <a:latin typeface="Arial" panose="020B0604020202020204" pitchFamily="34" charset="0"/>
                <a:ea typeface="ＭＳ Ｐゴシック" panose="020B0600070205080204" pitchFamily="50" charset="-128"/>
              </a:rPr>
              <a:t>＜役割＞改良の企画を担当</a:t>
            </a:r>
            <a:endParaRPr lang="en-US" altLang="ja-JP" sz="1200" dirty="0">
              <a:solidFill>
                <a:srgbClr val="FF0000"/>
              </a:solidFill>
              <a:latin typeface="Arial" panose="020B0604020202020204" pitchFamily="34" charset="0"/>
              <a:ea typeface="ＭＳ Ｐゴシック" panose="020B0600070205080204" pitchFamily="50" charset="-128"/>
            </a:endParaRPr>
          </a:p>
        </p:txBody>
      </p:sp>
      <p:sp>
        <p:nvSpPr>
          <p:cNvPr id="19" name="正方形/長方形 18">
            <a:extLst>
              <a:ext uri="{FF2B5EF4-FFF2-40B4-BE49-F238E27FC236}">
                <a16:creationId xmlns:a16="http://schemas.microsoft.com/office/drawing/2014/main" id="{9C00A340-B757-4C59-95C8-35435A0DA591}"/>
              </a:ext>
            </a:extLst>
          </p:cNvPr>
          <p:cNvSpPr/>
          <p:nvPr/>
        </p:nvSpPr>
        <p:spPr bwMode="auto">
          <a:xfrm>
            <a:off x="3708399" y="4721383"/>
            <a:ext cx="5552104" cy="10058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2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r>
              <a:rPr lang="en-US" altLang="ja-JP" sz="1200" dirty="0">
                <a:solidFill>
                  <a:srgbClr val="FF0000"/>
                </a:solidFill>
                <a:latin typeface="Arial" panose="020B0604020202020204" pitchFamily="34" charset="0"/>
                <a:ea typeface="ＭＳ Ｐゴシック" panose="020B0600070205080204" pitchFamily="50" charset="-128"/>
              </a:rPr>
              <a:t/>
            </a:r>
            <a:br>
              <a:rPr lang="en-US" altLang="ja-JP" sz="1200" dirty="0">
                <a:solidFill>
                  <a:srgbClr val="FF0000"/>
                </a:solidFill>
                <a:latin typeface="Arial" panose="020B0604020202020204" pitchFamily="34" charset="0"/>
                <a:ea typeface="ＭＳ Ｐゴシック" panose="020B0600070205080204" pitchFamily="50" charset="-128"/>
              </a:rPr>
            </a:br>
            <a:r>
              <a:rPr lang="en-US" altLang="ja-JP" sz="1200" dirty="0">
                <a:solidFill>
                  <a:srgbClr val="FF0000"/>
                </a:solidFill>
                <a:latin typeface="Arial" panose="020B0604020202020204" pitchFamily="34" charset="0"/>
                <a:ea typeface="ＭＳ Ｐゴシック" panose="020B0600070205080204" pitchFamily="50" charset="-128"/>
              </a:rPr>
              <a:t>XXXX</a:t>
            </a:r>
            <a:r>
              <a:rPr lang="ja-JP" altLang="en-US" sz="1200" dirty="0">
                <a:solidFill>
                  <a:srgbClr val="FF0000"/>
                </a:solidFill>
                <a:latin typeface="Arial" panose="020B0604020202020204" pitchFamily="34" charset="0"/>
                <a:ea typeface="ＭＳ Ｐゴシック" panose="020B0600070205080204" pitchFamily="50" charset="-128"/>
              </a:rPr>
              <a:t>　営業担当</a:t>
            </a:r>
            <a:endParaRPr lang="en-US" altLang="ja-JP" sz="1200" dirty="0">
              <a:solidFill>
                <a:srgbClr val="FF0000"/>
              </a:solidFill>
              <a:latin typeface="Arial" panose="020B0604020202020204" pitchFamily="34" charset="0"/>
              <a:ea typeface="ＭＳ Ｐゴシック" panose="020B0600070205080204" pitchFamily="50" charset="-128"/>
            </a:endParaRPr>
          </a:p>
          <a:p>
            <a:pPr algn="l"/>
            <a:r>
              <a:rPr lang="ja-JP" altLang="en-US" sz="1200" dirty="0">
                <a:solidFill>
                  <a:srgbClr val="FF0000"/>
                </a:solidFill>
                <a:latin typeface="Arial" panose="020B0604020202020204" pitchFamily="34" charset="0"/>
                <a:ea typeface="ＭＳ Ｐゴシック" panose="020B0600070205080204" pitchFamily="50" charset="-128"/>
              </a:rPr>
              <a:t>＜役割＞施設向けの各種サポートを担当</a:t>
            </a:r>
            <a:endParaRPr lang="en-US" altLang="ja-JP" sz="1200" dirty="0">
              <a:solidFill>
                <a:srgbClr val="FF0000"/>
              </a:solidFill>
              <a:latin typeface="Arial" panose="020B0604020202020204" pitchFamily="34" charset="0"/>
              <a:ea typeface="ＭＳ Ｐゴシック" panose="020B0600070205080204" pitchFamily="50" charset="-128"/>
            </a:endParaRPr>
          </a:p>
        </p:txBody>
      </p:sp>
      <p:cxnSp>
        <p:nvCxnSpPr>
          <p:cNvPr id="21" name="直線コネクタ 20">
            <a:extLst>
              <a:ext uri="{FF2B5EF4-FFF2-40B4-BE49-F238E27FC236}">
                <a16:creationId xmlns:a16="http://schemas.microsoft.com/office/drawing/2014/main" id="{B73451A1-AC8A-4DAD-A244-BC2411EE46DF}"/>
              </a:ext>
            </a:extLst>
          </p:cNvPr>
          <p:cNvCxnSpPr>
            <a:cxnSpLocks/>
            <a:stCxn id="10" idx="3"/>
            <a:endCxn id="12" idx="1"/>
          </p:cNvCxnSpPr>
          <p:nvPr/>
        </p:nvCxnSpPr>
        <p:spPr bwMode="auto">
          <a:xfrm flipV="1">
            <a:off x="2833312" y="2848657"/>
            <a:ext cx="875087" cy="118"/>
          </a:xfrm>
          <a:prstGeom prst="line">
            <a:avLst/>
          </a:prstGeom>
          <a:solidFill>
            <a:schemeClr val="accent1"/>
          </a:solidFill>
          <a:ln w="12700" cap="flat" cmpd="sng" algn="ctr">
            <a:solidFill>
              <a:schemeClr val="bg2"/>
            </a:solidFill>
            <a:prstDash val="solid"/>
            <a:round/>
            <a:headEnd type="none" w="med" len="med"/>
            <a:tailEnd type="none" w="med" len="med"/>
          </a:ln>
          <a:effectLst/>
        </p:spPr>
      </p:cxnSp>
      <p:cxnSp>
        <p:nvCxnSpPr>
          <p:cNvPr id="22" name="直線コネクタ 21">
            <a:extLst>
              <a:ext uri="{FF2B5EF4-FFF2-40B4-BE49-F238E27FC236}">
                <a16:creationId xmlns:a16="http://schemas.microsoft.com/office/drawing/2014/main" id="{5085E3A7-10FC-4610-8845-19A21F56DB86}"/>
              </a:ext>
            </a:extLst>
          </p:cNvPr>
          <p:cNvCxnSpPr>
            <a:cxnSpLocks/>
          </p:cNvCxnSpPr>
          <p:nvPr/>
        </p:nvCxnSpPr>
        <p:spPr bwMode="auto">
          <a:xfrm>
            <a:off x="3087312" y="2848775"/>
            <a:ext cx="0" cy="2375528"/>
          </a:xfrm>
          <a:prstGeom prst="line">
            <a:avLst/>
          </a:prstGeom>
          <a:solidFill>
            <a:schemeClr val="accent1"/>
          </a:solidFill>
          <a:ln w="12700" cap="flat" cmpd="sng" algn="ctr">
            <a:solidFill>
              <a:schemeClr val="bg2"/>
            </a:solidFill>
            <a:prstDash val="solid"/>
            <a:round/>
            <a:headEnd type="none" w="med" len="med"/>
            <a:tailEnd type="none" w="med" len="med"/>
          </a:ln>
          <a:effectLst/>
        </p:spPr>
      </p:cxnSp>
      <p:cxnSp>
        <p:nvCxnSpPr>
          <p:cNvPr id="25" name="直線コネクタ 24">
            <a:extLst>
              <a:ext uri="{FF2B5EF4-FFF2-40B4-BE49-F238E27FC236}">
                <a16:creationId xmlns:a16="http://schemas.microsoft.com/office/drawing/2014/main" id="{8541436E-D28B-4408-A097-F4CDAC48FB66}"/>
              </a:ext>
            </a:extLst>
          </p:cNvPr>
          <p:cNvCxnSpPr>
            <a:cxnSpLocks/>
          </p:cNvCxnSpPr>
          <p:nvPr/>
        </p:nvCxnSpPr>
        <p:spPr bwMode="auto">
          <a:xfrm>
            <a:off x="3087312" y="4019926"/>
            <a:ext cx="621088" cy="0"/>
          </a:xfrm>
          <a:prstGeom prst="line">
            <a:avLst/>
          </a:prstGeom>
          <a:solidFill>
            <a:schemeClr val="accent1"/>
          </a:solidFill>
          <a:ln w="12700" cap="flat" cmpd="sng" algn="ctr">
            <a:solidFill>
              <a:schemeClr val="bg2"/>
            </a:solidFill>
            <a:prstDash val="solid"/>
            <a:round/>
            <a:headEnd type="none" w="med" len="med"/>
            <a:tailEnd type="none" w="med" len="med"/>
          </a:ln>
          <a:effectLst/>
        </p:spPr>
      </p:cxnSp>
      <p:cxnSp>
        <p:nvCxnSpPr>
          <p:cNvPr id="27" name="直線コネクタ 26">
            <a:extLst>
              <a:ext uri="{FF2B5EF4-FFF2-40B4-BE49-F238E27FC236}">
                <a16:creationId xmlns:a16="http://schemas.microsoft.com/office/drawing/2014/main" id="{B67C3B83-64B7-4D23-A5B7-F04F79E7C28F}"/>
              </a:ext>
            </a:extLst>
          </p:cNvPr>
          <p:cNvCxnSpPr>
            <a:cxnSpLocks/>
          </p:cNvCxnSpPr>
          <p:nvPr/>
        </p:nvCxnSpPr>
        <p:spPr bwMode="auto">
          <a:xfrm>
            <a:off x="3087312" y="5232489"/>
            <a:ext cx="621088" cy="0"/>
          </a:xfrm>
          <a:prstGeom prst="line">
            <a:avLst/>
          </a:prstGeom>
          <a:solidFill>
            <a:schemeClr val="accent1"/>
          </a:solidFill>
          <a:ln w="12700" cap="flat" cmpd="sng" algn="ctr">
            <a:solidFill>
              <a:schemeClr val="bg2"/>
            </a:solidFill>
            <a:prstDash val="solid"/>
            <a:round/>
            <a:headEnd type="none" w="med" len="med"/>
            <a:tailEnd type="none" w="med" len="med"/>
          </a:ln>
          <a:effectLst/>
        </p:spPr>
      </p:cxnSp>
    </p:spTree>
    <p:extLst>
      <p:ext uri="{BB962C8B-B14F-4D97-AF65-F5344CB8AC3E}">
        <p14:creationId xmlns:p14="http://schemas.microsoft.com/office/powerpoint/2010/main" val="452785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7.</a:t>
            </a:r>
            <a:r>
              <a:rPr lang="ja-JP" altLang="en-US" dirty="0">
                <a:latin typeface="Arial" panose="020B0604020202020204" pitchFamily="34" charset="0"/>
                <a:ea typeface="ＭＳ Ｐゴシック" panose="020B0600070205080204" pitchFamily="50" charset="-128"/>
              </a:rPr>
              <a:t>　</a:t>
            </a:r>
            <a:r>
              <a:rPr lang="ja-JP" altLang="en-US" dirty="0"/>
              <a:t>連携する</a:t>
            </a:r>
            <a:r>
              <a:rPr lang="ja-JP" altLang="en-US" dirty="0">
                <a:latin typeface="Arial" panose="020B0604020202020204" pitchFamily="34" charset="0"/>
                <a:ea typeface="ＭＳ Ｐゴシック" panose="020B0600070205080204" pitchFamily="50" charset="-128"/>
              </a:rPr>
              <a:t>神奈川県内の中小企業のロボット関連産業への参入状況</a:t>
            </a:r>
            <a:endParaRPr lang="en-US" altLang="ja-JP" dirty="0">
              <a:latin typeface="Arial" panose="020B0604020202020204" pitchFamily="34" charset="0"/>
              <a:ea typeface="ＭＳ Ｐゴシック" panose="020B0600070205080204" pitchFamily="50" charset="-128"/>
            </a:endParaRPr>
          </a:p>
        </p:txBody>
      </p:sp>
      <p:sp>
        <p:nvSpPr>
          <p:cNvPr id="2" name="Rectangle 3">
            <a:extLst>
              <a:ext uri="{FF2B5EF4-FFF2-40B4-BE49-F238E27FC236}">
                <a16:creationId xmlns:a16="http://schemas.microsoft.com/office/drawing/2014/main" id="{575AC003-D540-C86B-430C-0795BE7A09A4}"/>
              </a:ext>
            </a:extLst>
          </p:cNvPr>
          <p:cNvSpPr txBox="1">
            <a:spLocks noChangeArrowheads="1"/>
          </p:cNvSpPr>
          <p:nvPr/>
        </p:nvSpPr>
        <p:spPr bwMode="auto">
          <a:xfrm>
            <a:off x="419100" y="1197577"/>
            <a:ext cx="9187016" cy="71974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200" kern="0" dirty="0">
                <a:solidFill>
                  <a:schemeClr val="tx1"/>
                </a:solidFill>
                <a:latin typeface="Arial" panose="020B0604020202020204" pitchFamily="34" charset="0"/>
                <a:ea typeface="ＭＳ Ｐゴシック" panose="020B0600070205080204" pitchFamily="50" charset="-128"/>
              </a:rPr>
              <a:t>前頁に記載いただいた事業活動を展開するための実施体制（外部協力先を含む）のうち、</a:t>
            </a:r>
            <a:r>
              <a:rPr lang="ja-JP" altLang="en-US" sz="1200" u="sng" kern="0" dirty="0">
                <a:solidFill>
                  <a:schemeClr val="tx1"/>
                </a:solidFill>
                <a:latin typeface="Arial" panose="020B0604020202020204" pitchFamily="34" charset="0"/>
                <a:ea typeface="ＭＳ Ｐゴシック" panose="020B0600070205080204" pitchFamily="50" charset="-128"/>
              </a:rPr>
              <a:t>神奈川県内の中小企業が</a:t>
            </a:r>
            <a:r>
              <a:rPr lang="ja-JP" altLang="en-US" sz="1200" kern="0" dirty="0">
                <a:solidFill>
                  <a:schemeClr val="tx1"/>
                </a:solidFill>
                <a:latin typeface="Arial" panose="020B0604020202020204" pitchFamily="34" charset="0"/>
                <a:ea typeface="ＭＳ Ｐゴシック" panose="020B0600070205080204" pitchFamily="50" charset="-128"/>
              </a:rPr>
              <a:t>、本事業を通じて</a:t>
            </a:r>
            <a:r>
              <a:rPr lang="en-US" altLang="ja-JP" sz="1200" kern="0" dirty="0">
                <a:solidFill>
                  <a:schemeClr val="tx1"/>
                </a:solidFill>
                <a:latin typeface="Arial" panose="020B0604020202020204" pitchFamily="34" charset="0"/>
                <a:ea typeface="ＭＳ Ｐゴシック" panose="020B0600070205080204" pitchFamily="50" charset="-128"/>
              </a:rPr>
              <a:t/>
            </a:r>
            <a:br>
              <a:rPr lang="en-US" altLang="ja-JP" sz="1200" kern="0" dirty="0">
                <a:solidFill>
                  <a:schemeClr val="tx1"/>
                </a:solidFill>
                <a:latin typeface="Arial" panose="020B0604020202020204" pitchFamily="34" charset="0"/>
                <a:ea typeface="ＭＳ Ｐゴシック" panose="020B0600070205080204" pitchFamily="50" charset="-128"/>
              </a:rPr>
            </a:br>
            <a:r>
              <a:rPr lang="ja-JP" altLang="en-US" sz="1200" kern="0" dirty="0">
                <a:solidFill>
                  <a:schemeClr val="tx1"/>
                </a:solidFill>
                <a:latin typeface="Arial" panose="020B0604020202020204" pitchFamily="34" charset="0"/>
                <a:ea typeface="ＭＳ Ｐゴシック" panose="020B0600070205080204" pitchFamily="50" charset="-128"/>
              </a:rPr>
              <a:t>初めてロボット関連産業に参入するものか、各社への確認結果を記載してください。</a:t>
            </a:r>
            <a:endParaRPr lang="en-US" altLang="ja-JP" sz="1200" kern="0" dirty="0">
              <a:solidFill>
                <a:schemeClr val="tx1"/>
              </a:solidFill>
              <a:latin typeface="Arial" panose="020B0604020202020204" pitchFamily="34" charset="0"/>
              <a:ea typeface="ＭＳ Ｐゴシック" panose="020B0600070205080204" pitchFamily="50" charset="-128"/>
            </a:endParaRPr>
          </a:p>
          <a:p>
            <a:pPr marL="0" indent="0" eaLnBrk="1" hangingPunct="1">
              <a:spcBef>
                <a:spcPts val="600"/>
              </a:spcBef>
              <a:buClr>
                <a:srgbClr val="5A5A5A"/>
              </a:buClr>
              <a:buSzPct val="100000"/>
              <a:buFont typeface="Wingdings" pitchFamily="2" charset="2"/>
              <a:buNone/>
            </a:pPr>
            <a:r>
              <a:rPr lang="en-US" altLang="ja-JP" sz="1200" kern="0" dirty="0">
                <a:solidFill>
                  <a:schemeClr val="tx1"/>
                </a:solidFill>
                <a:latin typeface="Arial" panose="020B0604020202020204" pitchFamily="34" charset="0"/>
                <a:ea typeface="ＭＳ Ｐゴシック" panose="020B0600070205080204" pitchFamily="50" charset="-128"/>
              </a:rPr>
              <a:t>※</a:t>
            </a:r>
            <a:r>
              <a:rPr lang="ja-JP" altLang="en-US" sz="1200" kern="0" dirty="0">
                <a:solidFill>
                  <a:schemeClr val="tx1"/>
                </a:solidFill>
                <a:latin typeface="Arial" panose="020B0604020202020204" pitchFamily="34" charset="0"/>
                <a:ea typeface="ＭＳ Ｐゴシック" panose="020B0600070205080204" pitchFamily="50" charset="-128"/>
              </a:rPr>
              <a:t>下表では、神奈川県内に事務所又は事業所を有する中小企業のみで構いません。</a:t>
            </a:r>
            <a:endParaRPr lang="en-US" altLang="ja-JP" sz="1200" kern="0" dirty="0">
              <a:solidFill>
                <a:schemeClr val="tx1"/>
              </a:solidFill>
              <a:latin typeface="Arial" panose="020B0604020202020204" pitchFamily="34" charset="0"/>
              <a:ea typeface="ＭＳ Ｐゴシック" panose="020B0600070205080204" pitchFamily="50" charset="-128"/>
            </a:endParaRPr>
          </a:p>
        </p:txBody>
      </p:sp>
      <p:graphicFrame>
        <p:nvGraphicFramePr>
          <p:cNvPr id="3" name="表 5">
            <a:extLst>
              <a:ext uri="{FF2B5EF4-FFF2-40B4-BE49-F238E27FC236}">
                <a16:creationId xmlns:a16="http://schemas.microsoft.com/office/drawing/2014/main" id="{47E032E3-0491-8760-17D9-1E039BA6750D}"/>
              </a:ext>
            </a:extLst>
          </p:cNvPr>
          <p:cNvGraphicFramePr>
            <a:graphicFrameLocks noGrp="1"/>
          </p:cNvGraphicFramePr>
          <p:nvPr/>
        </p:nvGraphicFramePr>
        <p:xfrm>
          <a:off x="419100" y="2338820"/>
          <a:ext cx="9048750" cy="1377773"/>
        </p:xfrm>
        <a:graphic>
          <a:graphicData uri="http://schemas.openxmlformats.org/drawingml/2006/table">
            <a:tbl>
              <a:tblPr firstRow="1">
                <a:tableStyleId>{93296810-A885-4BE3-A3E7-6D5BEEA58F35}</a:tableStyleId>
              </a:tblPr>
              <a:tblGrid>
                <a:gridCol w="2038965">
                  <a:extLst>
                    <a:ext uri="{9D8B030D-6E8A-4147-A177-3AD203B41FA5}">
                      <a16:colId xmlns:a16="http://schemas.microsoft.com/office/drawing/2014/main" val="1148928085"/>
                    </a:ext>
                  </a:extLst>
                </a:gridCol>
                <a:gridCol w="7009785">
                  <a:extLst>
                    <a:ext uri="{9D8B030D-6E8A-4147-A177-3AD203B41FA5}">
                      <a16:colId xmlns:a16="http://schemas.microsoft.com/office/drawing/2014/main" val="2281219890"/>
                    </a:ext>
                  </a:extLst>
                </a:gridCol>
              </a:tblGrid>
              <a:tr h="3208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連携予定の企業名</a:t>
                      </a:r>
                    </a:p>
                  </a:txBody>
                  <a:tcPr/>
                </a:tc>
                <a:tc>
                  <a:txBody>
                    <a:bodyPr/>
                    <a:lstStyle/>
                    <a:p>
                      <a:pPr algn="ctr"/>
                      <a:r>
                        <a:rPr kumimoji="1" lang="ja-JP" altLang="en-US" sz="1100" dirty="0">
                          <a:solidFill>
                            <a:schemeClr val="bg1"/>
                          </a:solidFill>
                        </a:rPr>
                        <a:t>ロボット関連産業への参入状況</a:t>
                      </a:r>
                    </a:p>
                  </a:txBody>
                  <a:tcPr/>
                </a:tc>
                <a:extLst>
                  <a:ext uri="{0D108BD9-81ED-4DB2-BD59-A6C34878D82A}">
                    <a16:rowId xmlns:a16="http://schemas.microsoft.com/office/drawing/2014/main" val="2915655874"/>
                  </a:ext>
                </a:extLst>
              </a:tr>
              <a:tr h="5284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0000"/>
                          </a:solidFill>
                        </a:rPr>
                        <a:t>XX</a:t>
                      </a:r>
                      <a:r>
                        <a:rPr kumimoji="1" lang="ja-JP" altLang="en-US" sz="1100" dirty="0">
                          <a:solidFill>
                            <a:srgbClr val="FF0000"/>
                          </a:solidFill>
                        </a:rPr>
                        <a:t>株式会社</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0000"/>
                          </a:solidFill>
                        </a:rPr>
                        <a:t>XX</a:t>
                      </a:r>
                      <a:r>
                        <a:rPr kumimoji="1" lang="ja-JP" altLang="en-US" sz="1100" dirty="0">
                          <a:solidFill>
                            <a:srgbClr val="FF0000"/>
                          </a:solidFill>
                        </a:rPr>
                        <a:t>の加工業務を委託予定の神奈川県内に事業所を構える</a:t>
                      </a:r>
                      <a:r>
                        <a:rPr kumimoji="1" lang="en-US" altLang="ja-JP" sz="1100" dirty="0">
                          <a:solidFill>
                            <a:srgbClr val="FF0000"/>
                          </a:solidFill>
                        </a:rPr>
                        <a:t>XX</a:t>
                      </a:r>
                      <a:r>
                        <a:rPr kumimoji="1" lang="ja-JP" altLang="en-US" sz="1100" dirty="0">
                          <a:solidFill>
                            <a:srgbClr val="FF0000"/>
                          </a:solidFill>
                        </a:rPr>
                        <a:t>社は、本事業で弊社からロボットの</a:t>
                      </a:r>
                      <a:r>
                        <a:rPr kumimoji="1" lang="en-US" altLang="ja-JP" sz="1100" dirty="0">
                          <a:solidFill>
                            <a:srgbClr val="FF0000"/>
                          </a:solidFill>
                        </a:rPr>
                        <a:t>XX</a:t>
                      </a:r>
                      <a:r>
                        <a:rPr kumimoji="1" lang="ja-JP" altLang="en-US" sz="1100" dirty="0">
                          <a:solidFill>
                            <a:srgbClr val="FF0000"/>
                          </a:solidFill>
                        </a:rPr>
                        <a:t>部分の部品加工を委託することにより、初めてロボット関連産業に参入することになる（</a:t>
                      </a:r>
                      <a:r>
                        <a:rPr kumimoji="1" lang="en-US" altLang="ja-JP" sz="1100" dirty="0">
                          <a:solidFill>
                            <a:srgbClr val="FF0000"/>
                          </a:solidFill>
                        </a:rPr>
                        <a:t>XX</a:t>
                      </a:r>
                      <a:r>
                        <a:rPr kumimoji="1" lang="ja-JP" altLang="en-US" sz="1100" dirty="0">
                          <a:solidFill>
                            <a:srgbClr val="FF0000"/>
                          </a:solidFill>
                        </a:rPr>
                        <a:t>社</a:t>
                      </a:r>
                      <a:r>
                        <a:rPr kumimoji="1" lang="en-US" altLang="ja-JP" sz="1100" dirty="0">
                          <a:solidFill>
                            <a:srgbClr val="FF0000"/>
                          </a:solidFill>
                        </a:rPr>
                        <a:t>XX</a:t>
                      </a:r>
                      <a:r>
                        <a:rPr kumimoji="1" lang="ja-JP" altLang="en-US" sz="1100" dirty="0">
                          <a:solidFill>
                            <a:srgbClr val="FF0000"/>
                          </a:solidFill>
                        </a:rPr>
                        <a:t>課長に確認済）。</a:t>
                      </a:r>
                    </a:p>
                  </a:txBody>
                  <a:tcPr/>
                </a:tc>
                <a:extLst>
                  <a:ext uri="{0D108BD9-81ED-4DB2-BD59-A6C34878D82A}">
                    <a16:rowId xmlns:a16="http://schemas.microsoft.com/office/drawing/2014/main" val="1133772564"/>
                  </a:ext>
                </a:extLst>
              </a:tr>
              <a:tr h="5284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0000"/>
                          </a:solidFill>
                        </a:rPr>
                        <a:t>XX</a:t>
                      </a:r>
                      <a:r>
                        <a:rPr kumimoji="1" lang="ja-JP" altLang="en-US" sz="1100" dirty="0">
                          <a:solidFill>
                            <a:srgbClr val="FF0000"/>
                          </a:solidFill>
                        </a:rPr>
                        <a:t>株式会社</a:t>
                      </a:r>
                    </a:p>
                    <a:p>
                      <a:endParaRPr kumimoji="1" lang="ja-JP" altLang="en-US" sz="1100" dirty="0">
                        <a:solidFill>
                          <a:srgbClr val="FF0000"/>
                        </a:solidFill>
                      </a:endParaRPr>
                    </a:p>
                  </a:txBody>
                  <a:tcPr/>
                </a:tc>
                <a:tc>
                  <a:txBody>
                    <a:bodyPr/>
                    <a:lstStyle/>
                    <a:p>
                      <a:r>
                        <a:rPr kumimoji="1" lang="en-US" altLang="ja-JP" sz="1100" dirty="0">
                          <a:solidFill>
                            <a:srgbClr val="FF0000"/>
                          </a:solidFill>
                        </a:rPr>
                        <a:t>XX</a:t>
                      </a:r>
                      <a:r>
                        <a:rPr kumimoji="1" lang="ja-JP" altLang="en-US" sz="1100" dirty="0">
                          <a:solidFill>
                            <a:srgbClr val="FF0000"/>
                          </a:solidFill>
                        </a:rPr>
                        <a:t>社はこれまでも弊社からロボットの</a:t>
                      </a:r>
                      <a:r>
                        <a:rPr kumimoji="1" lang="en-US" altLang="ja-JP" sz="1100" dirty="0">
                          <a:solidFill>
                            <a:srgbClr val="FF0000"/>
                          </a:solidFill>
                        </a:rPr>
                        <a:t>XX</a:t>
                      </a:r>
                      <a:r>
                        <a:rPr kumimoji="1" lang="ja-JP" altLang="en-US" sz="1100" dirty="0">
                          <a:solidFill>
                            <a:srgbClr val="FF0000"/>
                          </a:solidFill>
                        </a:rPr>
                        <a:t>部分の開発を委託しており、長年、ロボット関連産業で事業活動を行っている。豊富な開発実績を有する</a:t>
                      </a:r>
                      <a:r>
                        <a:rPr kumimoji="1" lang="en-US" altLang="ja-JP" sz="1100" dirty="0">
                          <a:solidFill>
                            <a:srgbClr val="FF0000"/>
                          </a:solidFill>
                        </a:rPr>
                        <a:t>XX</a:t>
                      </a:r>
                      <a:r>
                        <a:rPr kumimoji="1" lang="ja-JP" altLang="en-US" sz="1100" dirty="0">
                          <a:solidFill>
                            <a:srgbClr val="FF0000"/>
                          </a:solidFill>
                        </a:rPr>
                        <a:t>社と連携することで、本プロジェクトの開発業務も円滑に進むものと考えている。</a:t>
                      </a:r>
                    </a:p>
                  </a:txBody>
                  <a:tcPr/>
                </a:tc>
                <a:extLst>
                  <a:ext uri="{0D108BD9-81ED-4DB2-BD59-A6C34878D82A}">
                    <a16:rowId xmlns:a16="http://schemas.microsoft.com/office/drawing/2014/main" val="140498346"/>
                  </a:ext>
                </a:extLst>
              </a:tr>
            </a:tbl>
          </a:graphicData>
        </a:graphic>
      </p:graphicFrame>
    </p:spTree>
    <p:extLst>
      <p:ext uri="{BB962C8B-B14F-4D97-AF65-F5344CB8AC3E}">
        <p14:creationId xmlns:p14="http://schemas.microsoft.com/office/powerpoint/2010/main" val="3100436266"/>
      </p:ext>
    </p:extLst>
  </p:cSld>
  <p:clrMapOvr>
    <a:masterClrMapping/>
  </p:clrMapOvr>
</p:sld>
</file>

<file path=ppt/theme/theme1.xml><?xml version="1.0" encoding="utf-8"?>
<a:theme xmlns:a="http://schemas.openxmlformats.org/drawingml/2006/main" name="1_新しいﾌﾟﾚｾﾞﾝﾃｰｼｮﾝ">
  <a:themeElements>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fontScheme name="1_新しいﾌﾟﾚｾﾞﾝﾃｰｼｮﾝ">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lnDef>
  </a:objectDefaults>
  <a:extraClrSchemeLst>
    <a:extraClrScheme>
      <a:clrScheme name="1_新しいﾌﾟﾚｾﾞﾝﾃｰｼｮﾝ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新しいﾌﾟﾚｾﾞﾝﾃｰｼｮﾝ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新しいﾌﾟﾚｾﾞﾝﾃｰｼｮﾝ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新しいﾌﾟﾚｾﾞﾝﾃｰｼｮﾝ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新しいﾌﾟﾚｾﾞﾝﾃｰｼｮﾝ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新しいﾌﾟﾚｾﾞﾝﾃｰｼｮﾝ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8">
        <a:dk1>
          <a:srgbClr val="000000"/>
        </a:dk1>
        <a:lt1>
          <a:srgbClr val="FFFFFF"/>
        </a:lt1>
        <a:dk2>
          <a:srgbClr val="000000"/>
        </a:dk2>
        <a:lt2>
          <a:srgbClr val="5A5A5A"/>
        </a:lt2>
        <a:accent1>
          <a:srgbClr val="CCDAEC"/>
        </a:accent1>
        <a:accent2>
          <a:srgbClr val="F1DB9D"/>
        </a:accent2>
        <a:accent3>
          <a:srgbClr val="FFFFFF"/>
        </a:accent3>
        <a:accent4>
          <a:srgbClr val="000000"/>
        </a:accent4>
        <a:accent5>
          <a:srgbClr val="E2EAF4"/>
        </a:accent5>
        <a:accent6>
          <a:srgbClr val="DAC68E"/>
        </a:accent6>
        <a:hlink>
          <a:srgbClr val="DADADA"/>
        </a:hlink>
        <a:folHlink>
          <a:srgbClr val="3D6AA7"/>
        </a:folHlink>
      </a:clrScheme>
      <a:clrMap bg1="lt1" tx1="dk1" bg2="lt2" tx2="dk2" accent1="accent1" accent2="accent2" accent3="accent3" accent4="accent4" accent5="accent5" accent6="accent6" hlink="hlink" folHlink="folHlink"/>
    </a:extraClrScheme>
    <a:extraClrScheme>
      <a:clrScheme name="1_新しいﾌﾟﾚｾﾞﾝﾃｰｼｮﾝ 9">
        <a:dk1>
          <a:srgbClr val="000000"/>
        </a:dk1>
        <a:lt1>
          <a:srgbClr val="FFFFFF"/>
        </a:lt1>
        <a:dk2>
          <a:srgbClr val="000000"/>
        </a:dk2>
        <a:lt2>
          <a:srgbClr val="5A5A5A"/>
        </a:lt2>
        <a:accent1>
          <a:srgbClr val="CCDAEC"/>
        </a:accent1>
        <a:accent2>
          <a:srgbClr val="3D6AA7"/>
        </a:accent2>
        <a:accent3>
          <a:srgbClr val="FFFFFF"/>
        </a:accent3>
        <a:accent4>
          <a:srgbClr val="000000"/>
        </a:accent4>
        <a:accent5>
          <a:srgbClr val="E2EAF4"/>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1354</Words>
  <Application>Microsoft Office PowerPoint</Application>
  <PresentationFormat>A4 210 x 297 mm</PresentationFormat>
  <Paragraphs>194</Paragraphs>
  <Slides>11</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11</vt:i4>
      </vt:variant>
    </vt:vector>
  </HeadingPairs>
  <TitlesOfParts>
    <vt:vector size="18" baseType="lpstr">
      <vt:lpstr>ＭＳ Ｐゴシック</vt:lpstr>
      <vt:lpstr>ＭＳ Ｐ明朝</vt:lpstr>
      <vt:lpstr>ＭＳ ゴシック</vt:lpstr>
      <vt:lpstr>Arial</vt:lpstr>
      <vt:lpstr>Times New Roman</vt:lpstr>
      <vt:lpstr>Wingdings</vt:lpstr>
      <vt:lpstr>1_新しいﾌﾟﾚｾﾞﾝﾃｰｼｮﾝ</vt:lpstr>
      <vt:lpstr>PowerPoint プレゼンテーション</vt:lpstr>
      <vt:lpstr>1.  応募者の概要</vt:lpstr>
      <vt:lpstr>2.  改良を行う介護ロボットの概要</vt:lpstr>
      <vt:lpstr>2.  改良を行う介護ロボットの概要</vt:lpstr>
      <vt:lpstr>3．改良の内容</vt:lpstr>
      <vt:lpstr>4．効果検証を行う介護事業所の情報</vt:lpstr>
      <vt:lpstr>5．効果検証の計画</vt:lpstr>
      <vt:lpstr>6.　事業における実施体制</vt:lpstr>
      <vt:lpstr>7.　連携する神奈川県内の中小企業のロボット関連産業への参入状況</vt:lpstr>
      <vt:lpstr>8.  事業スケジュール</vt:lpstr>
      <vt:lpstr>８．概算経費</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2019-04-04T07:02:18Z</dcterms:created>
  <dcterms:modified xsi:type="dcterms:W3CDTF">2025-09-09T04:20:30Z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0x0101002019FEE8953A3F4480CB729AC2234149</vt:lpwstr>
  </property>
</Properties>
</file>