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13"/>
  </p:notesMasterIdLst>
  <p:handoutMasterIdLst>
    <p:handoutMasterId r:id="rId14"/>
  </p:handoutMasterIdLst>
  <p:sldIdLst>
    <p:sldId id="440" r:id="rId2"/>
    <p:sldId id="553" r:id="rId3"/>
    <p:sldId id="554" r:id="rId4"/>
    <p:sldId id="564" r:id="rId5"/>
    <p:sldId id="561" r:id="rId6"/>
    <p:sldId id="556" r:id="rId7"/>
    <p:sldId id="557" r:id="rId8"/>
    <p:sldId id="558" r:id="rId9"/>
    <p:sldId id="563" r:id="rId10"/>
    <p:sldId id="560" r:id="rId11"/>
    <p:sldId id="559" r:id="rId12"/>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2" pos="2961" userDrawn="1">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FCCCC"/>
    <a:srgbClr val="E60000"/>
    <a:srgbClr val="A2BBDC"/>
    <a:srgbClr val="66A02C"/>
    <a:srgbClr val="26A287"/>
    <a:srgbClr val="0F99BC"/>
    <a:srgbClr val="5F8AC3"/>
    <a:srgbClr val="558525"/>
    <a:srgbClr val="CCDA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70" autoAdjust="0"/>
    <p:restoredTop sz="94672" autoAdjust="0"/>
  </p:normalViewPr>
  <p:slideViewPr>
    <p:cSldViewPr snapToGrid="0" snapToObjects="1" showGuides="1">
      <p:cViewPr varScale="1">
        <p:scale>
          <a:sx n="69" d="100"/>
          <a:sy n="69" d="100"/>
        </p:scale>
        <p:origin x="1188" y="60"/>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2961"/>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&#65279;<?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notesMaster" Target="notesMasters/notesMaster1.xml" /><Relationship Id="rId1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presProps" Target="presProps.xml" /><Relationship Id="rId20" Type="http://schemas.microsoft.com/office/2018/10/relationships/authors" Target="author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commentAuthors" Target="commentAuthors.xml" /><Relationship Id="rId10" Type="http://schemas.openxmlformats.org/officeDocument/2006/relationships/slide" Target="slides/slide9.xml" /><Relationship Id="rId19"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handoutMaster" Target="handoutMasters/handoutMaster1.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8/21/2025 11:53 AM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8/21/2025 11:52 AM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8/21/2025 11:52 AM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8/21/2025 11:52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10</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807837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415925" y="3108834"/>
            <a:ext cx="9074149" cy="2025326"/>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dirty="0">
                <a:latin typeface="ＭＳ Ｐゴシック" panose="020B0600070205080204" pitchFamily="50" charset="-128"/>
                <a:ea typeface="ＭＳ Ｐゴシック" panose="020B0600070205080204" pitchFamily="50" charset="-128"/>
              </a:rPr>
              <a:t>提 出 日  ：令和</a:t>
            </a:r>
            <a:r>
              <a:rPr lang="en-US" altLang="ja-JP" dirty="0">
                <a:latin typeface="ＭＳ Ｐゴシック" panose="020B0600070205080204" pitchFamily="50" charset="-128"/>
                <a:ea typeface="ＭＳ Ｐゴシック" panose="020B0600070205080204" pitchFamily="50" charset="-128"/>
              </a:rPr>
              <a:t>7</a:t>
            </a:r>
            <a:r>
              <a:rPr lang="ja-JP" altLang="en-US" dirty="0">
                <a:latin typeface="ＭＳ Ｐゴシック" panose="020B0600070205080204" pitchFamily="50" charset="-128"/>
                <a:ea typeface="ＭＳ Ｐゴシック" panose="020B0600070205080204" pitchFamily="50" charset="-128"/>
              </a:rPr>
              <a:t>年○月○日</a:t>
            </a:r>
          </a:p>
          <a:p>
            <a:r>
              <a:rPr lang="ja-JP" altLang="en-US" dirty="0">
                <a:latin typeface="ＭＳ Ｐゴシック" panose="020B0600070205080204" pitchFamily="50" charset="-128"/>
                <a:ea typeface="ＭＳ Ｐゴシック" panose="020B0600070205080204" pitchFamily="50" charset="-128"/>
              </a:rPr>
              <a:t>応募施設名：〇○○○○</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法人名：○○○○</a:t>
            </a:r>
            <a:endParaRPr lang="en-US" altLang="ja-JP" dirty="0">
              <a:latin typeface="ＭＳ Ｐゴシック" panose="020B0600070205080204" pitchFamily="50" charset="-128"/>
              <a:ea typeface="ＭＳ Ｐゴシック" panose="020B0600070205080204" pitchFamily="50" charset="-128"/>
            </a:endParaRPr>
          </a:p>
          <a:p>
            <a:r>
              <a:rPr lang="en-US" altLang="ja-JP" dirty="0">
                <a:latin typeface="ＭＳ Ｐゴシック" panose="020B0600070205080204" pitchFamily="50" charset="-128"/>
                <a:ea typeface="ＭＳ Ｐゴシック" panose="020B0600070205080204" pitchFamily="50" charset="-128"/>
              </a:rPr>
              <a:t>【</a:t>
            </a:r>
            <a:r>
              <a:rPr lang="ja-JP" altLang="en-US" dirty="0">
                <a:latin typeface="ＭＳ Ｐゴシック" panose="020B0600070205080204" pitchFamily="50" charset="-128"/>
                <a:ea typeface="ＭＳ Ｐゴシック" panose="020B0600070205080204" pitchFamily="50" charset="-128"/>
              </a:rPr>
              <a:t>連絡担当者</a:t>
            </a:r>
            <a:r>
              <a:rPr lang="en-US" altLang="ja-JP" dirty="0">
                <a:latin typeface="ＭＳ Ｐゴシック" panose="020B0600070205080204" pitchFamily="50" charset="-128"/>
                <a:ea typeface="ＭＳ Ｐゴシック" panose="020B0600070205080204" pitchFamily="50" charset="-128"/>
              </a:rPr>
              <a:t>】</a:t>
            </a:r>
          </a:p>
          <a:p>
            <a:r>
              <a:rPr lang="ja-JP" altLang="en-US" dirty="0">
                <a:latin typeface="ＭＳ Ｐゴシック" panose="020B0600070205080204" pitchFamily="50" charset="-128"/>
                <a:ea typeface="ＭＳ Ｐゴシック" panose="020B0600070205080204" pitchFamily="50" charset="-128"/>
              </a:rPr>
              <a:t>氏名：</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カナ：</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部署：</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電話：</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メール：</a:t>
            </a:r>
            <a:endParaRPr lang="en-US" altLang="ja-JP" dirty="0">
              <a:latin typeface="ＭＳ Ｐゴシック" panose="020B0600070205080204" pitchFamily="50" charset="-128"/>
              <a:ea typeface="ＭＳ Ｐゴシック" panose="020B0600070205080204" pitchFamily="50" charset="-128"/>
            </a:endParaRPr>
          </a:p>
        </p:txBody>
      </p:sp>
      <p:sp>
        <p:nvSpPr>
          <p:cNvPr id="11" name="Rectangle 1">
            <a:extLst>
              <a:ext uri="{FF2B5EF4-FFF2-40B4-BE49-F238E27FC236}">
                <a16:creationId xmlns:a16="http://schemas.microsoft.com/office/drawing/2014/main" id="{B20D0775-F497-4D1C-B934-6A28DAA87420}"/>
              </a:ext>
            </a:extLst>
          </p:cNvPr>
          <p:cNvSpPr>
            <a:spLocks noChangeArrowheads="1"/>
          </p:cNvSpPr>
          <p:nvPr/>
        </p:nvSpPr>
        <p:spPr bwMode="auto">
          <a:xfrm>
            <a:off x="415924" y="5359400"/>
            <a:ext cx="9074149" cy="1269335"/>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fontScale="85000" lnSpcReduction="20000"/>
          </a:bodyPr>
          <a:lstStyle/>
          <a:p>
            <a:pPr algn="l">
              <a:lnSpc>
                <a:spcPct val="150000"/>
              </a:lnSpc>
              <a:spcBef>
                <a:spcPct val="0"/>
              </a:spcBef>
              <a:buClr>
                <a:srgbClr val="5A5A5A"/>
              </a:buClr>
              <a:buSzPct val="100000"/>
            </a:pP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8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a:t>
            </a: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Ｐゴシック" pitchFamily="50" charset="-128"/>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応募施設ごとに作成してください。</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原則として、全体を通じて、</a:t>
            </a:r>
            <a:r>
              <a:rPr lang="en-US" altLang="ja-JP" sz="1800" u="sng" dirty="0">
                <a:solidFill>
                  <a:schemeClr val="tx1"/>
                </a:solidFill>
                <a:latin typeface="Arial" panose="020B0604020202020204" pitchFamily="34" charset="0"/>
                <a:ea typeface="ＭＳ Ｐゴシック" panose="020B0600070205080204" pitchFamily="50" charset="-128"/>
                <a:cs typeface="Times New Roman" pitchFamily="18" charset="0"/>
              </a:rPr>
              <a:t>1</a:t>
            </a:r>
            <a:r>
              <a:rPr lang="en-US" altLang="ja-JP" sz="1800" b="1" u="sng" dirty="0">
                <a:solidFill>
                  <a:schemeClr val="tx1"/>
                </a:solidFill>
                <a:latin typeface="Arial" panose="020B0604020202020204" pitchFamily="34" charset="0"/>
                <a:ea typeface="ＭＳ Ｐゴシック" panose="020B0600070205080204" pitchFamily="50" charset="-128"/>
                <a:cs typeface="Times New Roman" pitchFamily="18" charset="0"/>
              </a:rPr>
              <a:t>5</a:t>
            </a:r>
            <a:r>
              <a:rPr lang="ja-JP" altLang="en-US" sz="1800"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をしてください（表紙を除く）。</a:t>
            </a: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応募申請書以外の資料を用いることは不可とします。</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2" name="正方形/長方形 1">
            <a:extLst>
              <a:ext uri="{FF2B5EF4-FFF2-40B4-BE49-F238E27FC236}">
                <a16:creationId xmlns:a16="http://schemas.microsoft.com/office/drawing/2014/main" id="{8E523865-89D6-45ED-BF4C-32BBC6DF8427}"/>
              </a:ext>
            </a:extLst>
          </p:cNvPr>
          <p:cNvSpPr/>
          <p:nvPr/>
        </p:nvSpPr>
        <p:spPr bwMode="auto">
          <a:xfrm>
            <a:off x="415925" y="1358899"/>
            <a:ext cx="9074149" cy="1749935"/>
          </a:xfrm>
          <a:prstGeom prst="rect">
            <a:avLst/>
          </a:prstGeom>
          <a:solidFill>
            <a:schemeClr val="accent2"/>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令和</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7</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年度介護ロボット実用化促進事業応募申請書</a:t>
            </a:r>
            <a:endPar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募集区分「入所型・見守り」</a:t>
            </a:r>
            <a:endPar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パターン</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C</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　</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1</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つの施設内に１つのフロア・エリアを選定する場合</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7</a:t>
            </a:r>
            <a:r>
              <a:rPr lang="ja-JP" altLang="en-US" dirty="0"/>
              <a:t>　</a:t>
            </a:r>
            <a:r>
              <a:rPr kumimoji="1" lang="ja-JP" altLang="en-US" dirty="0"/>
              <a:t>介護ロボット等の導入の計画・構想</a:t>
            </a:r>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今後の介護ロボット等の導入に向けた検討状況、計画・構想などを記載してください。</a:t>
            </a:r>
            <a:endParaRPr lang="en-US" altLang="ja-JP" kern="0" dirty="0">
              <a:solidFill>
                <a:schemeClr val="tx1"/>
              </a:solidFill>
            </a:endParaRPr>
          </a:p>
        </p:txBody>
      </p:sp>
      <p:graphicFrame>
        <p:nvGraphicFramePr>
          <p:cNvPr id="7" name="表 3">
            <a:extLst>
              <a:ext uri="{FF2B5EF4-FFF2-40B4-BE49-F238E27FC236}">
                <a16:creationId xmlns:a16="http://schemas.microsoft.com/office/drawing/2014/main" id="{740C660B-C5AE-4DF9-8FC2-37F117083E18}"/>
              </a:ext>
            </a:extLst>
          </p:cNvPr>
          <p:cNvGraphicFramePr>
            <a:graphicFrameLocks noGrp="1"/>
          </p:cNvGraphicFramePr>
          <p:nvPr>
            <p:extLst>
              <p:ext uri="{D42A27DB-BD31-4B8C-83A1-F6EECF244321}">
                <p14:modId xmlns:p14="http://schemas.microsoft.com/office/powerpoint/2010/main" val="3724804229"/>
              </p:ext>
            </p:extLst>
          </p:nvPr>
        </p:nvGraphicFramePr>
        <p:xfrm>
          <a:off x="406400" y="1621355"/>
          <a:ext cx="8775700" cy="3047360"/>
        </p:xfrm>
        <a:graphic>
          <a:graphicData uri="http://schemas.openxmlformats.org/drawingml/2006/table">
            <a:tbl>
              <a:tblPr firstCol="1">
                <a:tableStyleId>{21E4AEA4-8DFA-4A89-87EB-49C32662AFE0}</a:tableStyleId>
              </a:tblPr>
              <a:tblGrid>
                <a:gridCol w="1273892">
                  <a:extLst>
                    <a:ext uri="{9D8B030D-6E8A-4147-A177-3AD203B41FA5}">
                      <a16:colId xmlns:a16="http://schemas.microsoft.com/office/drawing/2014/main" val="2600697696"/>
                    </a:ext>
                  </a:extLst>
                </a:gridCol>
                <a:gridCol w="7501808">
                  <a:extLst>
                    <a:ext uri="{9D8B030D-6E8A-4147-A177-3AD203B41FA5}">
                      <a16:colId xmlns:a16="http://schemas.microsoft.com/office/drawing/2014/main" val="3855353946"/>
                    </a:ext>
                  </a:extLst>
                </a:gridCol>
              </a:tblGrid>
              <a:tr h="1385614">
                <a:tc>
                  <a:txBody>
                    <a:bodyPr/>
                    <a:lstStyle/>
                    <a:p>
                      <a:r>
                        <a:rPr kumimoji="1" lang="ja-JP" altLang="en-US" sz="1400" dirty="0"/>
                        <a:t>介護ロボット等の導入検討状況</a:t>
                      </a:r>
                      <a:endParaRPr kumimoji="1" lang="en-US" altLang="ja-JP" sz="1400" dirty="0"/>
                    </a:p>
                  </a:txBody>
                  <a:tcPr/>
                </a:tc>
                <a:tc>
                  <a:txBody>
                    <a:bodyPr/>
                    <a:lstStyle/>
                    <a:p>
                      <a:pPr marL="622300" indent="-622300">
                        <a:buFont typeface="Arial" panose="020B0604020202020204" pitchFamily="34" charset="0"/>
                        <a:buNone/>
                      </a:pPr>
                      <a:r>
                        <a:rPr kumimoji="1" lang="ja-JP" altLang="en-US" sz="1400" dirty="0">
                          <a:solidFill>
                            <a:srgbClr val="FF0000"/>
                          </a:solidFill>
                        </a:rPr>
                        <a:t>（記入例） 事業所内で業務効率化の検討ワーキングを立ち上げ、現場スタッフから課題のヒアリングを実施。課題の解決に向けた方策の１つとして、介護ロボット等の活用を法人幹部と協議中。</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endParaRPr kumimoji="1" lang="ja-JP" altLang="en-US" sz="1400" dirty="0"/>
                    </a:p>
                  </a:txBody>
                  <a:tcPr/>
                </a:tc>
                <a:extLst>
                  <a:ext uri="{0D108BD9-81ED-4DB2-BD59-A6C34878D82A}">
                    <a16:rowId xmlns:a16="http://schemas.microsoft.com/office/drawing/2014/main" val="1667623431"/>
                  </a:ext>
                </a:extLst>
              </a:tr>
              <a:tr h="1661746">
                <a:tc>
                  <a:txBody>
                    <a:bodyPr/>
                    <a:lstStyle/>
                    <a:p>
                      <a:r>
                        <a:rPr kumimoji="1" lang="ja-JP" altLang="en-US" sz="1400" dirty="0"/>
                        <a:t>介護ロボット等の導入に向けた計画・構想</a:t>
                      </a:r>
                    </a:p>
                  </a:txBody>
                  <a:tcPr/>
                </a:tc>
                <a:tc>
                  <a:txBody>
                    <a:bodyPr/>
                    <a:lstStyle/>
                    <a:p>
                      <a:pPr marL="622300" indent="-622300"/>
                      <a:r>
                        <a:rPr kumimoji="1" lang="ja-JP" altLang="en-US" sz="1400" dirty="0">
                          <a:solidFill>
                            <a:srgbClr val="FF0000"/>
                          </a:solidFill>
                        </a:rPr>
                        <a:t>（記入例） 現在、事業所の次期事業計画（</a:t>
                      </a:r>
                      <a:r>
                        <a:rPr kumimoji="1" lang="en-US" altLang="ja-JP" sz="1400" dirty="0">
                          <a:solidFill>
                            <a:srgbClr val="FF0000"/>
                          </a:solidFill>
                        </a:rPr>
                        <a:t>XX</a:t>
                      </a:r>
                      <a:r>
                        <a:rPr kumimoji="1" lang="ja-JP" altLang="en-US" sz="1400" dirty="0">
                          <a:solidFill>
                            <a:srgbClr val="FF0000"/>
                          </a:solidFill>
                        </a:rPr>
                        <a:t>年～</a:t>
                      </a:r>
                      <a:r>
                        <a:rPr kumimoji="1" lang="en-US" altLang="ja-JP" sz="1400" dirty="0">
                          <a:solidFill>
                            <a:srgbClr val="FF0000"/>
                          </a:solidFill>
                        </a:rPr>
                        <a:t>XX</a:t>
                      </a:r>
                      <a:r>
                        <a:rPr kumimoji="1" lang="ja-JP" altLang="en-US" sz="1400" dirty="0">
                          <a:solidFill>
                            <a:srgbClr val="FF0000"/>
                          </a:solidFill>
                        </a:rPr>
                        <a:t>年が計画年度）を作成しており、計画には生産性向上に関する内容を掲載予定。そのための方策として介護ロボット等の導入についても盛り込む予定。</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p>
                  </a:txBody>
                  <a:tcPr/>
                </a:tc>
                <a:extLst>
                  <a:ext uri="{0D108BD9-81ED-4DB2-BD59-A6C34878D82A}">
                    <a16:rowId xmlns:a16="http://schemas.microsoft.com/office/drawing/2014/main" val="2963437166"/>
                  </a:ext>
                </a:extLst>
              </a:tr>
            </a:tbl>
          </a:graphicData>
        </a:graphic>
      </p:graphicFrame>
    </p:spTree>
    <p:extLst>
      <p:ext uri="{BB962C8B-B14F-4D97-AF65-F5344CB8AC3E}">
        <p14:creationId xmlns:p14="http://schemas.microsoft.com/office/powerpoint/2010/main" val="1216062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8</a:t>
            </a:r>
            <a:r>
              <a:rPr lang="ja-JP" altLang="en-US" dirty="0">
                <a:solidFill>
                  <a:schemeClr val="tx1"/>
                </a:solidFill>
                <a:latin typeface="Arial" panose="020B0604020202020204" pitchFamily="34" charset="0"/>
                <a:ea typeface="ＭＳ Ｐゴシック" panose="020B0600070205080204" pitchFamily="50" charset="-128"/>
              </a:rPr>
              <a:t>　補足資料</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9" name="Rectangle 3">
            <a:extLst>
              <a:ext uri="{FF2B5EF4-FFF2-40B4-BE49-F238E27FC236}">
                <a16:creationId xmlns:a16="http://schemas.microsoft.com/office/drawing/2014/main" id="{FD5CF029-D33E-4B56-9A8E-C773FD4D1263}"/>
              </a:ext>
            </a:extLst>
          </p:cNvPr>
          <p:cNvSpPr txBox="1">
            <a:spLocks noChangeArrowheads="1"/>
          </p:cNvSpPr>
          <p:nvPr/>
        </p:nvSpPr>
        <p:spPr bwMode="auto">
          <a:xfrm>
            <a:off x="419100" y="1321733"/>
            <a:ext cx="9064625" cy="49135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400" dirty="0">
                <a:solidFill>
                  <a:schemeClr val="tx1"/>
                </a:solidFill>
                <a:latin typeface="Arial" panose="020B0604020202020204" pitchFamily="34" charset="0"/>
                <a:ea typeface="ＭＳ Ｐゴシック" panose="020B0600070205080204" pitchFamily="50" charset="-128"/>
              </a:rPr>
              <a:t>（適宜、応募者にて追加で記載したい内容がある場合や、既存資料等から転載する場合（例：事業所の概要）に活用して</a:t>
            </a:r>
            <a:r>
              <a:rPr lang="ja-JP" altLang="en-US" sz="1400">
                <a:solidFill>
                  <a:schemeClr val="tx1"/>
                </a:solidFill>
                <a:latin typeface="Arial" panose="020B0604020202020204" pitchFamily="34" charset="0"/>
                <a:ea typeface="ＭＳ Ｐゴシック" panose="020B0600070205080204" pitchFamily="50" charset="-128"/>
              </a:rPr>
              <a:t>ください。必要</a:t>
            </a:r>
            <a:r>
              <a:rPr lang="ja-JP" altLang="en-US" sz="1400" dirty="0">
                <a:solidFill>
                  <a:schemeClr val="tx1"/>
                </a:solidFill>
                <a:latin typeface="Arial" panose="020B0604020202020204" pitchFamily="34" charset="0"/>
                <a:ea typeface="ＭＳ Ｐゴシック" panose="020B0600070205080204" pitchFamily="50" charset="-128"/>
              </a:rPr>
              <a:t>に応じて、ページを追加いただいて問題ありません。</a:t>
            </a:r>
            <a:endParaRPr lang="en-US" altLang="ja-JP" sz="1400" dirty="0">
              <a:solidFill>
                <a:schemeClr val="tx1"/>
              </a:solidFill>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7E9AABD8-1813-4926-A24D-276565B6E44E}"/>
              </a:ext>
            </a:extLst>
          </p:cNvPr>
          <p:cNvSpPr/>
          <p:nvPr/>
        </p:nvSpPr>
        <p:spPr bwMode="auto">
          <a:xfrm>
            <a:off x="5278694"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介護ロボット等を活用した業務内容の現在の様子</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
        <p:nvSpPr>
          <p:cNvPr id="5" name="正方形/長方形 4">
            <a:extLst>
              <a:ext uri="{FF2B5EF4-FFF2-40B4-BE49-F238E27FC236}">
                <a16:creationId xmlns:a16="http://schemas.microsoft.com/office/drawing/2014/main" id="{58B27910-54BA-4EB7-931F-E708DDC2FFEB}"/>
              </a:ext>
            </a:extLst>
          </p:cNvPr>
          <p:cNvSpPr/>
          <p:nvPr/>
        </p:nvSpPr>
        <p:spPr bwMode="auto">
          <a:xfrm>
            <a:off x="723900"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事業所の概要などの紹介資料１</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Tree>
    <p:extLst>
      <p:ext uri="{BB962C8B-B14F-4D97-AF65-F5344CB8AC3E}">
        <p14:creationId xmlns:p14="http://schemas.microsoft.com/office/powerpoint/2010/main" val="181917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16D285F-FEAD-49AF-8F33-3B1CE6168CC2}"/>
              </a:ext>
            </a:extLst>
          </p:cNvPr>
          <p:cNvSpPr>
            <a:spLocks noGrp="1"/>
          </p:cNvSpPr>
          <p:nvPr>
            <p:ph type="title"/>
          </p:nvPr>
        </p:nvSpPr>
        <p:spPr/>
        <p:txBody>
          <a:bodyPr/>
          <a:lstStyle/>
          <a:p>
            <a:r>
              <a:rPr lang="en-US" altLang="ja-JP" dirty="0"/>
              <a:t>1</a:t>
            </a:r>
            <a:r>
              <a:rPr lang="ja-JP" altLang="en-US" dirty="0"/>
              <a:t>　応募要件の確認</a:t>
            </a:r>
          </a:p>
        </p:txBody>
      </p:sp>
      <p:sp>
        <p:nvSpPr>
          <p:cNvPr id="8" name="Rectangle 3">
            <a:extLst>
              <a:ext uri="{FF2B5EF4-FFF2-40B4-BE49-F238E27FC236}">
                <a16:creationId xmlns:a16="http://schemas.microsoft.com/office/drawing/2014/main" id="{6791E16B-ED09-4F54-B1EF-5CDB5DB05B4A}"/>
              </a:ext>
            </a:extLst>
          </p:cNvPr>
          <p:cNvSpPr txBox="1">
            <a:spLocks noChangeArrowheads="1"/>
          </p:cNvSpPr>
          <p:nvPr/>
        </p:nvSpPr>
        <p:spPr bwMode="auto">
          <a:xfrm>
            <a:off x="406401" y="12630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次の要件を満たしているか確認のうえ、</a:t>
            </a:r>
            <a:r>
              <a:rPr lang="ja-JP" altLang="en-US" u="sng" kern="0" dirty="0">
                <a:solidFill>
                  <a:schemeClr val="tx1"/>
                </a:solidFill>
              </a:rPr>
              <a:t>チェック欄に「〇」を記入</a:t>
            </a:r>
            <a:r>
              <a:rPr lang="ja-JP" altLang="en-US" kern="0" dirty="0">
                <a:solidFill>
                  <a:schemeClr val="tx1"/>
                </a:solidFill>
              </a:rPr>
              <a:t>してください。</a:t>
            </a:r>
            <a:endParaRPr lang="en-US" altLang="ja-JP" kern="0" dirty="0">
              <a:solidFill>
                <a:schemeClr val="tx1"/>
              </a:solidFill>
            </a:endParaRPr>
          </a:p>
        </p:txBody>
      </p:sp>
      <p:graphicFrame>
        <p:nvGraphicFramePr>
          <p:cNvPr id="9" name="表 6">
            <a:extLst>
              <a:ext uri="{FF2B5EF4-FFF2-40B4-BE49-F238E27FC236}">
                <a16:creationId xmlns:a16="http://schemas.microsoft.com/office/drawing/2014/main" id="{E232D276-52CB-4DC8-A61D-42C4117EF984}"/>
              </a:ext>
            </a:extLst>
          </p:cNvPr>
          <p:cNvGraphicFramePr>
            <a:graphicFrameLocks noGrp="1"/>
          </p:cNvGraphicFramePr>
          <p:nvPr>
            <p:extLst>
              <p:ext uri="{D42A27DB-BD31-4B8C-83A1-F6EECF244321}">
                <p14:modId xmlns:p14="http://schemas.microsoft.com/office/powerpoint/2010/main" val="3150355606"/>
              </p:ext>
            </p:extLst>
          </p:nvPr>
        </p:nvGraphicFramePr>
        <p:xfrm>
          <a:off x="406400" y="1561494"/>
          <a:ext cx="8694058" cy="914400"/>
        </p:xfrm>
        <a:graphic>
          <a:graphicData uri="http://schemas.openxmlformats.org/drawingml/2006/table">
            <a:tbl>
              <a:tblPr firstRow="1">
                <a:tableStyleId>{21E4AEA4-8DFA-4A89-87EB-49C32662AFE0}</a:tableStyleId>
              </a:tblPr>
              <a:tblGrid>
                <a:gridCol w="1084474">
                  <a:extLst>
                    <a:ext uri="{9D8B030D-6E8A-4147-A177-3AD203B41FA5}">
                      <a16:colId xmlns:a16="http://schemas.microsoft.com/office/drawing/2014/main" val="747299256"/>
                    </a:ext>
                  </a:extLst>
                </a:gridCol>
                <a:gridCol w="7609584">
                  <a:extLst>
                    <a:ext uri="{9D8B030D-6E8A-4147-A177-3AD203B41FA5}">
                      <a16:colId xmlns:a16="http://schemas.microsoft.com/office/drawing/2014/main" val="2433235477"/>
                    </a:ext>
                  </a:extLst>
                </a:gridCol>
              </a:tblGrid>
              <a:tr h="153889">
                <a:tc>
                  <a:txBody>
                    <a:bodyPr/>
                    <a:lstStyle/>
                    <a:p>
                      <a:pPr algn="ctr"/>
                      <a:r>
                        <a:rPr kumimoji="1" lang="ja-JP" altLang="en-US" sz="1400" dirty="0"/>
                        <a:t>チェック欄</a:t>
                      </a:r>
                    </a:p>
                  </a:txBody>
                  <a:tcPr/>
                </a:tc>
                <a:tc>
                  <a:txBody>
                    <a:bodyPr/>
                    <a:lstStyle/>
                    <a:p>
                      <a:pPr algn="ctr"/>
                      <a:r>
                        <a:rPr kumimoji="1" lang="ja-JP" altLang="en-US" sz="1400" dirty="0"/>
                        <a:t>要件</a:t>
                      </a:r>
                    </a:p>
                  </a:txBody>
                  <a:tcPr/>
                </a:tc>
                <a:extLst>
                  <a:ext uri="{0D108BD9-81ED-4DB2-BD59-A6C34878D82A}">
                    <a16:rowId xmlns:a16="http://schemas.microsoft.com/office/drawing/2014/main" val="125081885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募集要項の内容をすべて確認・理解し、了承をした上で応募します</a:t>
                      </a:r>
                    </a:p>
                  </a:txBody>
                  <a:tcPr/>
                </a:tc>
                <a:extLst>
                  <a:ext uri="{0D108BD9-81ED-4DB2-BD59-A6C34878D82A}">
                    <a16:rowId xmlns:a16="http://schemas.microsoft.com/office/drawing/2014/main" val="138005097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募集要項４の応募要件をすべてを満たしています</a:t>
                      </a:r>
                    </a:p>
                  </a:txBody>
                  <a:tcPr/>
                </a:tc>
                <a:extLst>
                  <a:ext uri="{0D108BD9-81ED-4DB2-BD59-A6C34878D82A}">
                    <a16:rowId xmlns:a16="http://schemas.microsoft.com/office/drawing/2014/main" val="1689474731"/>
                  </a:ext>
                </a:extLst>
              </a:tr>
            </a:tbl>
          </a:graphicData>
        </a:graphic>
      </p:graphicFrame>
    </p:spTree>
    <p:extLst>
      <p:ext uri="{BB962C8B-B14F-4D97-AF65-F5344CB8AC3E}">
        <p14:creationId xmlns:p14="http://schemas.microsoft.com/office/powerpoint/2010/main" val="3692405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C68E4B-8737-4C3D-AF07-1043BBDB68D6}"/>
              </a:ext>
            </a:extLst>
          </p:cNvPr>
          <p:cNvSpPr>
            <a:spLocks noGrp="1"/>
          </p:cNvSpPr>
          <p:nvPr>
            <p:ph type="title"/>
          </p:nvPr>
        </p:nvSpPr>
        <p:spPr>
          <a:xfrm>
            <a:off x="406400" y="662087"/>
            <a:ext cx="9061450" cy="307777"/>
          </a:xfrm>
        </p:spPr>
        <p:txBody>
          <a:bodyPr/>
          <a:lstStyle/>
          <a:p>
            <a:r>
              <a:rPr lang="en-US" altLang="ja-JP" dirty="0"/>
              <a:t>2</a:t>
            </a:r>
            <a:r>
              <a:rPr lang="ja-JP" altLang="en-US" dirty="0"/>
              <a:t>　応募者の概要</a:t>
            </a:r>
            <a:endParaRPr kumimoji="1" lang="ja-JP" altLang="en-US" dirty="0"/>
          </a:p>
        </p:txBody>
      </p:sp>
      <p:graphicFrame>
        <p:nvGraphicFramePr>
          <p:cNvPr id="3" name="表 4">
            <a:extLst>
              <a:ext uri="{FF2B5EF4-FFF2-40B4-BE49-F238E27FC236}">
                <a16:creationId xmlns:a16="http://schemas.microsoft.com/office/drawing/2014/main" id="{7352450C-DF95-460D-BDCF-5DDE6440D589}"/>
              </a:ext>
            </a:extLst>
          </p:cNvPr>
          <p:cNvGraphicFramePr>
            <a:graphicFrameLocks noGrp="1"/>
          </p:cNvGraphicFramePr>
          <p:nvPr>
            <p:extLst>
              <p:ext uri="{D42A27DB-BD31-4B8C-83A1-F6EECF244321}">
                <p14:modId xmlns:p14="http://schemas.microsoft.com/office/powerpoint/2010/main" val="1599294798"/>
              </p:ext>
            </p:extLst>
          </p:nvPr>
        </p:nvGraphicFramePr>
        <p:xfrm>
          <a:off x="422275" y="1371605"/>
          <a:ext cx="9061449" cy="466344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53106">
                <a:tc gridSpan="2">
                  <a:txBody>
                    <a:bodyPr/>
                    <a:lstStyle/>
                    <a:p>
                      <a:r>
                        <a:rPr kumimoji="1" lang="ja-JP" altLang="en-US" sz="1200" dirty="0"/>
                        <a:t>法人名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11052553"/>
                  </a:ext>
                </a:extLst>
              </a:tr>
              <a:tr h="153106">
                <a:tc gridSpan="2">
                  <a:txBody>
                    <a:bodyPr/>
                    <a:lstStyle/>
                    <a:p>
                      <a:r>
                        <a:rPr kumimoji="1" lang="ja-JP" altLang="en-US" sz="1200" dirty="0"/>
                        <a:t>法人代表者名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3369460191"/>
                  </a:ext>
                </a:extLst>
              </a:tr>
              <a:tr h="153106">
                <a:tc rowSpan="2">
                  <a:txBody>
                    <a:bodyPr/>
                    <a:lstStyle/>
                    <a:p>
                      <a:r>
                        <a:rPr kumimoji="1" lang="ja-JP" altLang="en-US" sz="1200" dirty="0"/>
                        <a:t>法人所在地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3855492891"/>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856935141"/>
                  </a:ext>
                </a:extLst>
              </a:tr>
              <a:tr h="153106">
                <a:tc gridSpan="2">
                  <a:txBody>
                    <a:bodyPr/>
                    <a:lstStyle/>
                    <a:p>
                      <a:r>
                        <a:rPr kumimoji="1" lang="ja-JP" altLang="en-US" sz="1200" dirty="0"/>
                        <a:t>法人</a:t>
                      </a:r>
                      <a:r>
                        <a:rPr kumimoji="1" lang="en-US" altLang="ja-JP" sz="1200" dirty="0"/>
                        <a:t>HP</a:t>
                      </a:r>
                      <a:r>
                        <a:rPr kumimoji="1" lang="ja-JP" altLang="en-US" sz="1200" dirty="0"/>
                        <a:t>の</a:t>
                      </a:r>
                      <a:r>
                        <a:rPr kumimoji="1" lang="en-US" altLang="ja-JP" sz="1200" dirty="0"/>
                        <a:t>URL</a:t>
                      </a:r>
                      <a:endParaRPr kumimoji="1" lang="ja-JP" altLang="en-US" sz="1200" dirty="0"/>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127085534"/>
                  </a:ext>
                </a:extLst>
              </a:tr>
              <a:tr h="153106">
                <a:tc gridSpan="2">
                  <a:txBody>
                    <a:bodyPr/>
                    <a:lstStyle/>
                    <a:p>
                      <a:r>
                        <a:rPr kumimoji="1" lang="ja-JP" altLang="en-US" sz="1200" dirty="0"/>
                        <a:t>事業所名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326333312"/>
                  </a:ext>
                </a:extLst>
              </a:tr>
              <a:tr h="153106">
                <a:tc gridSpan="2">
                  <a:txBody>
                    <a:bodyPr/>
                    <a:lstStyle/>
                    <a:p>
                      <a:r>
                        <a:rPr kumimoji="1" lang="ja-JP" altLang="en-US" sz="1200" dirty="0"/>
                        <a:t>事業所代表者名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96940996"/>
                  </a:ext>
                </a:extLst>
              </a:tr>
              <a:tr h="153106">
                <a:tc rowSpan="2">
                  <a:txBody>
                    <a:bodyPr/>
                    <a:lstStyle/>
                    <a:p>
                      <a:r>
                        <a:rPr kumimoji="1" lang="ja-JP" altLang="en-US" sz="1200" dirty="0"/>
                        <a:t>事業所</a:t>
                      </a:r>
                      <a:endParaRPr kumimoji="1" lang="en-US" altLang="ja-JP" sz="1200" dirty="0"/>
                    </a:p>
                    <a:p>
                      <a:r>
                        <a:rPr kumimoji="1" lang="ja-JP" altLang="en-US" sz="1200" dirty="0"/>
                        <a:t>所在地</a:t>
                      </a:r>
                    </a:p>
                  </a:txBody>
                  <a:tcPr/>
                </a:tc>
                <a:tc>
                  <a:txBody>
                    <a:bodyPr/>
                    <a:lstStyle/>
                    <a:p>
                      <a:r>
                        <a:rPr kumimoji="1" lang="ja-JP" altLang="en-US" sz="1200" b="1" kern="1200" dirty="0">
                          <a:solidFill>
                            <a:schemeClr val="lt1"/>
                          </a:solidFill>
                          <a:latin typeface="+mn-lt"/>
                          <a:ea typeface="+mn-ea"/>
                          <a:cs typeface="+mn-cs"/>
                        </a:rPr>
                        <a:t>郵便番号</a:t>
                      </a:r>
                      <a:endParaRPr kumimoji="1" lang="ja-JP" altLang="en-US" dirty="0"/>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事業所のサービス種別</a:t>
                      </a:r>
                      <a:br>
                        <a:rPr kumimoji="1" lang="en-US" altLang="ja-JP" sz="1200" dirty="0"/>
                      </a:br>
                      <a:r>
                        <a:rPr kumimoji="1" lang="ja-JP" altLang="en-US" sz="900" dirty="0"/>
                        <a:t>（例：介護老人福祉施設、通所介護、訪問介護等）</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546820891"/>
                  </a:ext>
                </a:extLst>
              </a:tr>
              <a:tr h="15310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職員数</a:t>
                      </a:r>
                    </a:p>
                  </a:txBody>
                  <a:tcPr/>
                </a:tc>
                <a:tc hMerge="1">
                  <a:txBody>
                    <a:bodyPr/>
                    <a:lstStyle/>
                    <a:p>
                      <a:endParaRPr kumimoji="1" lang="ja-JP" altLang="en-US"/>
                    </a:p>
                  </a:txBody>
                  <a:tcPr/>
                </a:tc>
                <a:tc>
                  <a:txBody>
                    <a:bodyPr/>
                    <a:lstStyle/>
                    <a:p>
                      <a:r>
                        <a:rPr kumimoji="1" lang="ja-JP" altLang="en-US" sz="1200" dirty="0"/>
                        <a:t>　　　　　　　　　　　　　人　</a:t>
                      </a:r>
                    </a:p>
                  </a:txBody>
                  <a:tcPr/>
                </a:tc>
                <a:extLst>
                  <a:ext uri="{0D108BD9-81ED-4DB2-BD59-A6C34878D82A}">
                    <a16:rowId xmlns:a16="http://schemas.microsoft.com/office/drawing/2014/main" val="3170263061"/>
                  </a:ext>
                </a:extLst>
              </a:tr>
              <a:tr h="153106">
                <a:tc gridSpan="2">
                  <a:txBody>
                    <a:bodyPr/>
                    <a:lstStyle/>
                    <a:p>
                      <a:r>
                        <a:rPr kumimoji="1" lang="ja-JP" altLang="en-US" sz="1200" dirty="0"/>
                        <a:t>定員数</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384373478"/>
                  </a:ext>
                </a:extLst>
              </a:tr>
              <a:tr h="153106">
                <a:tc gridSpan="2">
                  <a:txBody>
                    <a:bodyPr/>
                    <a:lstStyle/>
                    <a:p>
                      <a:r>
                        <a:rPr kumimoji="1" lang="ja-JP" altLang="en-US" sz="1200" dirty="0"/>
                        <a:t>利用者数（申請時点）</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083523735"/>
                  </a:ext>
                </a:extLst>
              </a:tr>
              <a:tr h="153106">
                <a:tc gridSpan="2">
                  <a:txBody>
                    <a:bodyPr/>
                    <a:lstStyle/>
                    <a:p>
                      <a:r>
                        <a:rPr kumimoji="1" lang="ja-JP" altLang="en-US" sz="1200" dirty="0"/>
                        <a:t>事業所の面積</a:t>
                      </a:r>
                      <a:endParaRPr kumimoji="1" lang="en-US" altLang="ja-JP" sz="1200" dirty="0"/>
                    </a:p>
                    <a:p>
                      <a:r>
                        <a:rPr kumimoji="1" lang="en-US" altLang="ja-JP" sz="900" dirty="0"/>
                        <a:t>※</a:t>
                      </a:r>
                      <a:r>
                        <a:rPr kumimoji="1" lang="ja-JP" altLang="en-US" sz="900" dirty="0"/>
                        <a:t>複数階層の事業所は、階層数、各階層</a:t>
                      </a:r>
                      <a:br>
                        <a:rPr kumimoji="1" lang="en-US" altLang="ja-JP" sz="900" dirty="0"/>
                      </a:br>
                      <a:r>
                        <a:rPr kumimoji="1" lang="ja-JP" altLang="en-US" sz="900" dirty="0"/>
                        <a:t>　 （フロア）の面積も併せて記載してください。</a:t>
                      </a:r>
                    </a:p>
                  </a:txBody>
                  <a:tcPr/>
                </a:tc>
                <a:tc hMerge="1">
                  <a:txBody>
                    <a:bodyPr/>
                    <a:lstStyle/>
                    <a:p>
                      <a:endParaRPr kumimoji="1" lang="ja-JP" altLang="en-US"/>
                    </a:p>
                  </a:txBody>
                  <a:tcPr/>
                </a:tc>
                <a:tc>
                  <a:txBody>
                    <a:bodyPr/>
                    <a:lstStyle/>
                    <a:p>
                      <a:r>
                        <a:rPr kumimoji="1" lang="ja-JP" altLang="en-US" sz="1200" dirty="0"/>
                        <a:t>　　　　　　　　　　　　　㎡</a:t>
                      </a:r>
                    </a:p>
                  </a:txBody>
                  <a:tcPr/>
                </a:tc>
                <a:extLst>
                  <a:ext uri="{0D108BD9-81ED-4DB2-BD59-A6C34878D82A}">
                    <a16:rowId xmlns:a16="http://schemas.microsoft.com/office/drawing/2014/main" val="4275265018"/>
                  </a:ext>
                </a:extLst>
              </a:tr>
            </a:tbl>
          </a:graphicData>
        </a:graphic>
      </p:graphicFrame>
    </p:spTree>
    <p:extLst>
      <p:ext uri="{BB962C8B-B14F-4D97-AF65-F5344CB8AC3E}">
        <p14:creationId xmlns:p14="http://schemas.microsoft.com/office/powerpoint/2010/main" val="3239041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3</a:t>
            </a:r>
            <a:r>
              <a:rPr lang="ja-JP" altLang="en-US" dirty="0"/>
              <a:t>　応募する施設</a:t>
            </a:r>
            <a:endParaRPr kumimoji="1" lang="ja-JP" altLang="en-US" dirty="0"/>
          </a:p>
        </p:txBody>
      </p:sp>
      <p:sp>
        <p:nvSpPr>
          <p:cNvPr id="7"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0" y="1156023"/>
            <a:ext cx="9061450" cy="23474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応募する施設の人員配置表をご共有ください。</a:t>
            </a:r>
          </a:p>
        </p:txBody>
      </p:sp>
      <p:sp>
        <p:nvSpPr>
          <p:cNvPr id="4" name="正方形/長方形 3">
            <a:extLst>
              <a:ext uri="{FF2B5EF4-FFF2-40B4-BE49-F238E27FC236}">
                <a16:creationId xmlns:a16="http://schemas.microsoft.com/office/drawing/2014/main" id="{5A9A2E25-856C-450A-B1AB-F7BE09A22E31}"/>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作成済のものでよいのでこちらに貼り付けをお願いします</a:t>
            </a:r>
          </a:p>
        </p:txBody>
      </p:sp>
    </p:spTree>
    <p:extLst>
      <p:ext uri="{BB962C8B-B14F-4D97-AF65-F5344CB8AC3E}">
        <p14:creationId xmlns:p14="http://schemas.microsoft.com/office/powerpoint/2010/main" val="549512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4</a:t>
            </a:r>
            <a:r>
              <a:rPr lang="ja-JP" altLang="en-US" dirty="0"/>
              <a:t>　現状・介護ロボット等の導入目的</a:t>
            </a:r>
            <a:endParaRPr kumimoji="1" lang="ja-JP" altLang="en-US" dirty="0"/>
          </a:p>
        </p:txBody>
      </p:sp>
      <p:graphicFrame>
        <p:nvGraphicFramePr>
          <p:cNvPr id="3" name="表 3">
            <a:extLst>
              <a:ext uri="{FF2B5EF4-FFF2-40B4-BE49-F238E27FC236}">
                <a16:creationId xmlns:a16="http://schemas.microsoft.com/office/drawing/2014/main" id="{A1C413AF-3547-4D56-916E-B35052C9A92A}"/>
              </a:ext>
            </a:extLst>
          </p:cNvPr>
          <p:cNvGraphicFramePr>
            <a:graphicFrameLocks noGrp="1"/>
          </p:cNvGraphicFramePr>
          <p:nvPr>
            <p:extLst>
              <p:ext uri="{D42A27DB-BD31-4B8C-83A1-F6EECF244321}">
                <p14:modId xmlns:p14="http://schemas.microsoft.com/office/powerpoint/2010/main" val="517251937"/>
              </p:ext>
            </p:extLst>
          </p:nvPr>
        </p:nvGraphicFramePr>
        <p:xfrm>
          <a:off x="406400" y="1708214"/>
          <a:ext cx="8775700" cy="4538645"/>
        </p:xfrm>
        <a:graphic>
          <a:graphicData uri="http://schemas.openxmlformats.org/drawingml/2006/table">
            <a:tbl>
              <a:tblPr firstCol="1">
                <a:tableStyleId>{21E4AEA4-8DFA-4A89-87EB-49C32662AFE0}</a:tableStyleId>
              </a:tblPr>
              <a:tblGrid>
                <a:gridCol w="1108075">
                  <a:extLst>
                    <a:ext uri="{9D8B030D-6E8A-4147-A177-3AD203B41FA5}">
                      <a16:colId xmlns:a16="http://schemas.microsoft.com/office/drawing/2014/main" val="2600697696"/>
                    </a:ext>
                  </a:extLst>
                </a:gridCol>
                <a:gridCol w="7667625">
                  <a:extLst>
                    <a:ext uri="{9D8B030D-6E8A-4147-A177-3AD203B41FA5}">
                      <a16:colId xmlns:a16="http://schemas.microsoft.com/office/drawing/2014/main" val="3855353946"/>
                    </a:ext>
                  </a:extLst>
                </a:gridCol>
              </a:tblGrid>
              <a:tr h="1903303">
                <a:tc>
                  <a:txBody>
                    <a:bodyPr/>
                    <a:lstStyle/>
                    <a:p>
                      <a:r>
                        <a:rPr kumimoji="1" lang="ja-JP" altLang="en-US" sz="1400" dirty="0">
                          <a:latin typeface="+mn-ea"/>
                          <a:ea typeface="+mn-ea"/>
                        </a:rPr>
                        <a:t>業務の現状</a:t>
                      </a:r>
                    </a:p>
                  </a:txBody>
                  <a:tcPr/>
                </a:tc>
                <a:tc>
                  <a:txBody>
                    <a:bodyPr/>
                    <a:lstStyle/>
                    <a:p>
                      <a:r>
                        <a:rPr kumimoji="1" lang="ja-JP" altLang="en-US" sz="1400" dirty="0">
                          <a:solidFill>
                            <a:srgbClr val="FF0000"/>
                          </a:solidFill>
                          <a:latin typeface="+mn-ea"/>
                          <a:ea typeface="+mn-ea"/>
                        </a:rPr>
                        <a:t>（記入例） </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・夜間中、定期巡視を●回実施している。</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－●時、●時、●時</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・利用者の睡眠状況は、利用者の行動観察、会話の受け答え等から職員が推測している。</a:t>
                      </a:r>
                    </a:p>
                  </a:txBody>
                  <a:tcPr/>
                </a:tc>
                <a:extLst>
                  <a:ext uri="{0D108BD9-81ED-4DB2-BD59-A6C34878D82A}">
                    <a16:rowId xmlns:a16="http://schemas.microsoft.com/office/drawing/2014/main" val="2649251419"/>
                  </a:ext>
                </a:extLst>
              </a:tr>
              <a:tr h="1317671">
                <a:tc>
                  <a:txBody>
                    <a:bodyPr/>
                    <a:lstStyle/>
                    <a:p>
                      <a:r>
                        <a:rPr kumimoji="1" lang="ja-JP" altLang="en-US" sz="1400" dirty="0">
                          <a:latin typeface="+mn-ea"/>
                          <a:ea typeface="+mn-ea"/>
                        </a:rPr>
                        <a:t>課題の現状</a:t>
                      </a:r>
                    </a:p>
                  </a:txBody>
                  <a:tcPr/>
                </a:tc>
                <a:tc>
                  <a:txBody>
                    <a:bodyPr/>
                    <a:lstStyle/>
                    <a:p>
                      <a:pPr marL="171450" indent="-171450">
                        <a:buFont typeface="Arial" panose="020B0604020202020204" pitchFamily="34" charset="0"/>
                        <a:buChar char="•"/>
                      </a:pPr>
                      <a:r>
                        <a:rPr kumimoji="1" lang="ja-JP" altLang="en-US" sz="1400" dirty="0">
                          <a:solidFill>
                            <a:srgbClr val="FF0000"/>
                          </a:solidFill>
                          <a:latin typeface="+mn-ea"/>
                          <a:ea typeface="+mn-ea"/>
                        </a:rPr>
                        <a:t>定期巡視を行うタイミングで利用者を起こしてしまっている。</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利用者の睡眠状況の判断が、職員の経験によって差が生じてしまっている。</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定期巡視や随時訪室により、実施中の作業がコマ切れとなってしまい、集中できない。</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夜間の居室の状況を把握しにくいため、職員が常に気を張ってないといけない。</a:t>
                      </a:r>
                      <a:endParaRPr kumimoji="1" lang="en-US" altLang="ja-JP" sz="1400" dirty="0">
                        <a:solidFill>
                          <a:srgbClr val="FF0000"/>
                        </a:solidFill>
                        <a:latin typeface="+mn-ea"/>
                        <a:ea typeface="+mn-ea"/>
                      </a:endParaRPr>
                    </a:p>
                  </a:txBody>
                  <a:tcPr/>
                </a:tc>
                <a:extLst>
                  <a:ext uri="{0D108BD9-81ED-4DB2-BD59-A6C34878D82A}">
                    <a16:rowId xmlns:a16="http://schemas.microsoft.com/office/drawing/2014/main" val="2021955541"/>
                  </a:ext>
                </a:extLst>
              </a:tr>
              <a:tr h="1317671">
                <a:tc>
                  <a:txBody>
                    <a:bodyPr/>
                    <a:lstStyle/>
                    <a:p>
                      <a:r>
                        <a:rPr kumimoji="1" lang="ja-JP" altLang="en-US" sz="1400" dirty="0">
                          <a:latin typeface="+mn-ea"/>
                          <a:ea typeface="+mn-ea"/>
                        </a:rPr>
                        <a:t>介護ロボット等の導入目的</a:t>
                      </a:r>
                    </a:p>
                  </a:txBody>
                  <a:tcPr/>
                </a:tc>
                <a:tc>
                  <a:txBody>
                    <a:bodyPr/>
                    <a:lstStyle/>
                    <a:p>
                      <a:pPr marL="0" indent="0">
                        <a:buFont typeface="Arial" panose="020B0604020202020204" pitchFamily="34" charset="0"/>
                        <a:buNone/>
                      </a:pPr>
                      <a:r>
                        <a:rPr kumimoji="1" lang="ja-JP" altLang="en-US" sz="1400" dirty="0">
                          <a:solidFill>
                            <a:srgbClr val="FF0000"/>
                          </a:solidFill>
                          <a:latin typeface="+mn-ea"/>
                          <a:ea typeface="+mn-ea"/>
                        </a:rPr>
                        <a:t>・定期</a:t>
                      </a:r>
                      <a:r>
                        <a:rPr kumimoji="1" lang="ja-JP" altLang="en-US" sz="1400" kern="1200" dirty="0">
                          <a:solidFill>
                            <a:srgbClr val="FF0000"/>
                          </a:solidFill>
                          <a:latin typeface="+mn-ea"/>
                          <a:ea typeface="+mn-ea"/>
                          <a:cs typeface="+mn-cs"/>
                        </a:rPr>
                        <a:t>巡視</a:t>
                      </a:r>
                      <a:r>
                        <a:rPr kumimoji="1" lang="ja-JP" altLang="en-US" sz="1400" dirty="0">
                          <a:solidFill>
                            <a:srgbClr val="FF0000"/>
                          </a:solidFill>
                          <a:latin typeface="+mn-ea"/>
                          <a:ea typeface="+mn-ea"/>
                        </a:rPr>
                        <a:t>及び随時訪室をなくすまたは減少させる。それを通して、職員の業務負担の軽減を図る。</a:t>
                      </a:r>
                      <a:endParaRPr kumimoji="1" lang="en-US" altLang="ja-JP" sz="1400" dirty="0">
                        <a:solidFill>
                          <a:srgbClr val="FF0000"/>
                        </a:solidFill>
                        <a:latin typeface="+mn-ea"/>
                        <a:ea typeface="+mn-ea"/>
                      </a:endParaRPr>
                    </a:p>
                    <a:p>
                      <a:pPr marL="0" indent="0">
                        <a:buFont typeface="Arial" panose="020B0604020202020204" pitchFamily="34" charset="0"/>
                        <a:buNone/>
                      </a:pPr>
                      <a:r>
                        <a:rPr kumimoji="1" lang="ja-JP" altLang="en-US" sz="1400" dirty="0">
                          <a:solidFill>
                            <a:srgbClr val="FF0000"/>
                          </a:solidFill>
                          <a:latin typeface="+mn-ea"/>
                          <a:ea typeface="+mn-ea"/>
                        </a:rPr>
                        <a:t>・睡眠データを客観的に把握できるようにする。それを踏まえたケアを行うようにすることで、利用者の睡眠状況を改善させる。</a:t>
                      </a:r>
                      <a:endParaRPr kumimoji="1" lang="en-US" altLang="ja-JP" sz="1400" dirty="0">
                        <a:solidFill>
                          <a:srgbClr val="FF0000"/>
                        </a:solidFill>
                        <a:latin typeface="+mn-ea"/>
                        <a:ea typeface="+mn-ea"/>
                      </a:endParaRPr>
                    </a:p>
                  </a:txBody>
                  <a:tcPr/>
                </a:tc>
                <a:extLst>
                  <a:ext uri="{0D108BD9-81ED-4DB2-BD59-A6C34878D82A}">
                    <a16:rowId xmlns:a16="http://schemas.microsoft.com/office/drawing/2014/main" val="1667623431"/>
                  </a:ext>
                </a:extLst>
              </a:tr>
            </a:tbl>
          </a:graphicData>
        </a:graphic>
      </p:graphicFrame>
      <p:sp>
        <p:nvSpPr>
          <p:cNvPr id="6" name="Rectangle 3">
            <a:extLst>
              <a:ext uri="{FF2B5EF4-FFF2-40B4-BE49-F238E27FC236}">
                <a16:creationId xmlns:a16="http://schemas.microsoft.com/office/drawing/2014/main" id="{597C50AC-49EF-47E0-8696-7087A7FE6182}"/>
              </a:ext>
            </a:extLst>
          </p:cNvPr>
          <p:cNvSpPr txBox="1">
            <a:spLocks noChangeArrowheads="1"/>
          </p:cNvSpPr>
          <p:nvPr/>
        </p:nvSpPr>
        <p:spPr bwMode="auto">
          <a:xfrm>
            <a:off x="406400" y="1156023"/>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課題の状況及び介護ロボット等の導入目的について、記載してください。</a:t>
            </a:r>
            <a:endParaRPr lang="en-US" altLang="ja-JP" kern="0" dirty="0">
              <a:solidFill>
                <a:schemeClr val="tx1"/>
              </a:solidFill>
            </a:endParaRPr>
          </a:p>
        </p:txBody>
      </p:sp>
    </p:spTree>
    <p:extLst>
      <p:ext uri="{BB962C8B-B14F-4D97-AF65-F5344CB8AC3E}">
        <p14:creationId xmlns:p14="http://schemas.microsoft.com/office/powerpoint/2010/main" val="3749271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5</a:t>
            </a:r>
            <a:r>
              <a:rPr lang="ja-JP" altLang="en-US" dirty="0"/>
              <a:t>　</a:t>
            </a:r>
            <a:r>
              <a:rPr kumimoji="1" lang="ja-JP" altLang="en-US" dirty="0"/>
              <a:t>実施体制</a:t>
            </a:r>
          </a:p>
        </p:txBody>
      </p:sp>
      <p:sp>
        <p:nvSpPr>
          <p:cNvPr id="4" name="Rectangle 3">
            <a:extLst>
              <a:ext uri="{FF2B5EF4-FFF2-40B4-BE49-F238E27FC236}">
                <a16:creationId xmlns:a16="http://schemas.microsoft.com/office/drawing/2014/main" id="{5FFF1CC2-8DC8-4534-A97F-8B8DA06BD4D1}"/>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事業所における本事業の実施体制（担当者名／役職など）、各メンバーの役割分担を記載してください。</a:t>
            </a:r>
            <a:endParaRPr lang="en-US" altLang="ja-JP" kern="0" dirty="0">
              <a:solidFill>
                <a:schemeClr val="tx1"/>
              </a:solidFill>
            </a:endParaRPr>
          </a:p>
        </p:txBody>
      </p:sp>
      <p:sp>
        <p:nvSpPr>
          <p:cNvPr id="10" name="正方形/長方形 9">
            <a:extLst>
              <a:ext uri="{FF2B5EF4-FFF2-40B4-BE49-F238E27FC236}">
                <a16:creationId xmlns:a16="http://schemas.microsoft.com/office/drawing/2014/main" id="{E6A7CF97-4513-46B3-81D3-2C95EBCBAE15}"/>
              </a:ext>
            </a:extLst>
          </p:cNvPr>
          <p:cNvSpPr/>
          <p:nvPr/>
        </p:nvSpPr>
        <p:spPr bwMode="auto">
          <a:xfrm>
            <a:off x="406400" y="2772738"/>
            <a:ext cx="2426912"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本事業のプロジェクトリーダー</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施設長</a:t>
            </a:r>
            <a:endParaRPr lang="en-US" altLang="ja-JP" sz="1400" dirty="0">
              <a:solidFill>
                <a:srgbClr val="FF0000"/>
              </a:solidFill>
              <a:latin typeface="Arial" panose="020B0604020202020204" pitchFamily="34" charset="0"/>
              <a:ea typeface="ＭＳ Ｐゴシック" panose="020B0600070205080204" pitchFamily="50" charset="-128"/>
            </a:endParaRPr>
          </a:p>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＜役割＞本事業の企画・実施等の全体統括</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1" name="正方形/長方形 10">
            <a:extLst>
              <a:ext uri="{FF2B5EF4-FFF2-40B4-BE49-F238E27FC236}">
                <a16:creationId xmlns:a16="http://schemas.microsoft.com/office/drawing/2014/main" id="{FFE76C2A-A55B-4684-8723-1B5039D9D02D}"/>
              </a:ext>
            </a:extLst>
          </p:cNvPr>
          <p:cNvSpPr/>
          <p:nvPr/>
        </p:nvSpPr>
        <p:spPr bwMode="auto">
          <a:xfrm>
            <a:off x="3708399" y="4039523"/>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部門副担当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＜役割＞導入する介護ロボット等の運用の円滑化を目的とした現場スタッフ向けの研修の企画・実施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2" name="正方形/長方形 11">
            <a:extLst>
              <a:ext uri="{FF2B5EF4-FFF2-40B4-BE49-F238E27FC236}">
                <a16:creationId xmlns:a16="http://schemas.microsoft.com/office/drawing/2014/main" id="{B941E9C2-0595-4D4F-A54C-4354859290CC}"/>
              </a:ext>
            </a:extLst>
          </p:cNvPr>
          <p:cNvSpPr/>
          <p:nvPr/>
        </p:nvSpPr>
        <p:spPr bwMode="auto">
          <a:xfrm>
            <a:off x="3708399" y="2851566"/>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部門担当長</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＜役割＞事務局等との連絡調整、実証期間中の進捗管理</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graphicFrame>
        <p:nvGraphicFramePr>
          <p:cNvPr id="16" name="表 16">
            <a:extLst>
              <a:ext uri="{FF2B5EF4-FFF2-40B4-BE49-F238E27FC236}">
                <a16:creationId xmlns:a16="http://schemas.microsoft.com/office/drawing/2014/main" id="{3F6D2C1A-136E-49EB-9B8A-742BA0AD0EAB}"/>
              </a:ext>
            </a:extLst>
          </p:cNvPr>
          <p:cNvGraphicFramePr>
            <a:graphicFrameLocks noGrp="1"/>
          </p:cNvGraphicFramePr>
          <p:nvPr>
            <p:extLst>
              <p:ext uri="{D42A27DB-BD31-4B8C-83A1-F6EECF244321}">
                <p14:modId xmlns:p14="http://schemas.microsoft.com/office/powerpoint/2010/main" val="1950503015"/>
              </p:ext>
            </p:extLst>
          </p:nvPr>
        </p:nvGraphicFramePr>
        <p:xfrm>
          <a:off x="406401" y="1541699"/>
          <a:ext cx="8854102" cy="944880"/>
        </p:xfrm>
        <a:graphic>
          <a:graphicData uri="http://schemas.openxmlformats.org/drawingml/2006/table">
            <a:tbl>
              <a:tblPr>
                <a:tableStyleId>{21E4AEA4-8DFA-4A89-87EB-49C32662AFE0}</a:tableStyleId>
              </a:tblPr>
              <a:tblGrid>
                <a:gridCol w="8854102">
                  <a:extLst>
                    <a:ext uri="{9D8B030D-6E8A-4147-A177-3AD203B41FA5}">
                      <a16:colId xmlns:a16="http://schemas.microsoft.com/office/drawing/2014/main" val="3736332730"/>
                    </a:ext>
                  </a:extLst>
                </a:gridCol>
              </a:tblGrid>
              <a:tr h="0">
                <a:tc>
                  <a:txBody>
                    <a:bodyPr/>
                    <a:lstStyle/>
                    <a:p>
                      <a:pPr marL="0" indent="0">
                        <a:buFont typeface="Arial" panose="020B0604020202020204" pitchFamily="34" charset="0"/>
                        <a:buNone/>
                      </a:pPr>
                      <a:r>
                        <a:rPr kumimoji="1" lang="ja-JP" altLang="en-US" sz="1400" dirty="0">
                          <a:solidFill>
                            <a:srgbClr val="FF0000"/>
                          </a:solidFill>
                        </a:rPr>
                        <a:t>（記入例）</a:t>
                      </a:r>
                      <a:endParaRPr kumimoji="1" lang="en-US" altLang="ja-JP" sz="1400" dirty="0">
                        <a:solidFill>
                          <a:srgbClr val="FF0000"/>
                        </a:solidFill>
                      </a:endParaRPr>
                    </a:p>
                    <a:p>
                      <a:pPr marL="0" indent="0">
                        <a:buFont typeface="Arial" panose="020B0604020202020204" pitchFamily="34" charset="0"/>
                        <a:buNone/>
                      </a:pPr>
                      <a:r>
                        <a:rPr kumimoji="1" lang="ja-JP" altLang="en-US" sz="1400" dirty="0">
                          <a:solidFill>
                            <a:srgbClr val="FF0000"/>
                          </a:solidFill>
                        </a:rPr>
                        <a:t>実証に</a:t>
                      </a:r>
                      <a:r>
                        <a:rPr kumimoji="1" lang="en-US" altLang="ja-JP" sz="1400" dirty="0">
                          <a:solidFill>
                            <a:srgbClr val="FF0000"/>
                          </a:solidFill>
                        </a:rPr>
                        <a:t>XX</a:t>
                      </a:r>
                      <a:r>
                        <a:rPr kumimoji="1" lang="ja-JP" altLang="en-US" sz="1400" dirty="0">
                          <a:solidFill>
                            <a:srgbClr val="FF0000"/>
                          </a:solidFill>
                        </a:rPr>
                        <a:t>名のスタッフが関わり、プロジェクトリーダーは</a:t>
                      </a:r>
                      <a:r>
                        <a:rPr kumimoji="1" lang="en-US" altLang="ja-JP" sz="1400" dirty="0">
                          <a:solidFill>
                            <a:srgbClr val="FF0000"/>
                          </a:solidFill>
                        </a:rPr>
                        <a:t>XX</a:t>
                      </a:r>
                      <a:r>
                        <a:rPr kumimoji="1" lang="ja-JP" altLang="en-US" sz="1400" dirty="0">
                          <a:solidFill>
                            <a:srgbClr val="FF0000"/>
                          </a:solidFill>
                        </a:rPr>
                        <a:t>が務める。</a:t>
                      </a:r>
                      <a:br>
                        <a:rPr kumimoji="1" lang="en-US" altLang="ja-JP" sz="1400" dirty="0">
                          <a:solidFill>
                            <a:srgbClr val="FF0000"/>
                          </a:solidFill>
                        </a:rPr>
                      </a:br>
                      <a:r>
                        <a:rPr kumimoji="1" lang="en-US" altLang="ja-JP" sz="1400" dirty="0">
                          <a:solidFill>
                            <a:srgbClr val="FF0000"/>
                          </a:solidFill>
                        </a:rPr>
                        <a:t>XX</a:t>
                      </a:r>
                      <a:r>
                        <a:rPr kumimoji="1" lang="ja-JP" altLang="en-US" sz="1400" dirty="0">
                          <a:solidFill>
                            <a:srgbClr val="FF0000"/>
                          </a:solidFill>
                        </a:rPr>
                        <a:t>は施設内で</a:t>
                      </a:r>
                      <a:r>
                        <a:rPr kumimoji="1" lang="en-US" altLang="ja-JP" sz="1400" dirty="0">
                          <a:solidFill>
                            <a:srgbClr val="FF0000"/>
                          </a:solidFill>
                        </a:rPr>
                        <a:t>XX</a:t>
                      </a:r>
                      <a:r>
                        <a:rPr kumimoji="1" lang="ja-JP" altLang="en-US" sz="1400" dirty="0">
                          <a:solidFill>
                            <a:srgbClr val="FF0000"/>
                          </a:solidFill>
                        </a:rPr>
                        <a:t>の業務の責任者・リーダーを担当しており、今後のロボット等の導入（実装）検討を主導する者である。</a:t>
                      </a:r>
                      <a:endParaRPr kumimoji="1" lang="en-US" altLang="ja-JP" sz="1400" dirty="0">
                        <a:solidFill>
                          <a:srgbClr val="FF0000"/>
                        </a:solidFill>
                      </a:endParaRPr>
                    </a:p>
                  </a:txBody>
                  <a:tcPr/>
                </a:tc>
                <a:extLst>
                  <a:ext uri="{0D108BD9-81ED-4DB2-BD59-A6C34878D82A}">
                    <a16:rowId xmlns:a16="http://schemas.microsoft.com/office/drawing/2014/main" val="2263883458"/>
                  </a:ext>
                </a:extLst>
              </a:tr>
            </a:tbl>
          </a:graphicData>
        </a:graphic>
      </p:graphicFrame>
      <p:sp>
        <p:nvSpPr>
          <p:cNvPr id="19" name="正方形/長方形 18">
            <a:extLst>
              <a:ext uri="{FF2B5EF4-FFF2-40B4-BE49-F238E27FC236}">
                <a16:creationId xmlns:a16="http://schemas.microsoft.com/office/drawing/2014/main" id="{9C00A340-B757-4C59-95C8-35435A0DA591}"/>
              </a:ext>
            </a:extLst>
          </p:cNvPr>
          <p:cNvSpPr/>
          <p:nvPr/>
        </p:nvSpPr>
        <p:spPr bwMode="auto">
          <a:xfrm>
            <a:off x="3708399" y="5384380"/>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＜役割＞実証にあたり、事前に利用者への周知を企画・実施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cxnSp>
        <p:nvCxnSpPr>
          <p:cNvPr id="21" name="直線コネクタ 20">
            <a:extLst>
              <a:ext uri="{FF2B5EF4-FFF2-40B4-BE49-F238E27FC236}">
                <a16:creationId xmlns:a16="http://schemas.microsoft.com/office/drawing/2014/main" id="{B73451A1-AC8A-4DAD-A244-BC2411EE46DF}"/>
              </a:ext>
            </a:extLst>
          </p:cNvPr>
          <p:cNvCxnSpPr>
            <a:cxnSpLocks/>
            <a:stCxn id="10" idx="3"/>
            <a:endCxn id="12" idx="1"/>
          </p:cNvCxnSpPr>
          <p:nvPr/>
        </p:nvCxnSpPr>
        <p:spPr bwMode="auto">
          <a:xfrm>
            <a:off x="2833312" y="3354109"/>
            <a:ext cx="875087" cy="378"/>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7" name="コネクタ: カギ線 16">
            <a:extLst>
              <a:ext uri="{FF2B5EF4-FFF2-40B4-BE49-F238E27FC236}">
                <a16:creationId xmlns:a16="http://schemas.microsoft.com/office/drawing/2014/main" id="{CA7D9B2B-D670-458A-9FB3-799934027399}"/>
              </a:ext>
            </a:extLst>
          </p:cNvPr>
          <p:cNvCxnSpPr>
            <a:stCxn id="10" idx="3"/>
            <a:endCxn id="11" idx="1"/>
          </p:cNvCxnSpPr>
          <p:nvPr/>
        </p:nvCxnSpPr>
        <p:spPr bwMode="auto">
          <a:xfrm>
            <a:off x="2833312" y="3354109"/>
            <a:ext cx="875087" cy="1266785"/>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0" name="コネクタ: カギ線 19">
            <a:extLst>
              <a:ext uri="{FF2B5EF4-FFF2-40B4-BE49-F238E27FC236}">
                <a16:creationId xmlns:a16="http://schemas.microsoft.com/office/drawing/2014/main" id="{654A4621-2E53-4635-98F9-088F367D5502}"/>
              </a:ext>
            </a:extLst>
          </p:cNvPr>
          <p:cNvCxnSpPr>
            <a:stCxn id="10" idx="3"/>
            <a:endCxn id="19" idx="1"/>
          </p:cNvCxnSpPr>
          <p:nvPr/>
        </p:nvCxnSpPr>
        <p:spPr bwMode="auto">
          <a:xfrm>
            <a:off x="2833312" y="3354109"/>
            <a:ext cx="875087" cy="2611642"/>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52785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pPr>
              <a:tabLst>
                <a:tab pos="1706563" algn="l"/>
              </a:tabLst>
            </a:pPr>
            <a:r>
              <a:rPr lang="en-US" altLang="ja-JP" dirty="0"/>
              <a:t>6</a:t>
            </a:r>
            <a:r>
              <a:rPr lang="ja-JP" altLang="en-US" dirty="0"/>
              <a:t>　</a:t>
            </a:r>
            <a:r>
              <a:rPr kumimoji="1" lang="ja-JP" altLang="en-US" dirty="0"/>
              <a:t>介護ロボット等の活用状況</a:t>
            </a:r>
            <a:r>
              <a:rPr kumimoji="1" lang="ja-JP" altLang="en-US" dirty="0">
                <a:solidFill>
                  <a:schemeClr val="tx1"/>
                </a:solidFill>
              </a:rPr>
              <a:t>、</a:t>
            </a:r>
            <a:r>
              <a:rPr lang="ja-JP" altLang="en-US" dirty="0">
                <a:solidFill>
                  <a:schemeClr val="tx1"/>
                </a:solidFill>
              </a:rPr>
              <a:t>実証</a:t>
            </a:r>
            <a:r>
              <a:rPr lang="ja-JP" altLang="en-US" dirty="0"/>
              <a:t>の</a:t>
            </a:r>
            <a:r>
              <a:rPr kumimoji="1" lang="ja-JP" altLang="en-US" dirty="0"/>
              <a:t>実施環境等</a:t>
            </a:r>
          </a:p>
        </p:txBody>
      </p:sp>
      <p:graphicFrame>
        <p:nvGraphicFramePr>
          <p:cNvPr id="7" name="表 6">
            <a:extLst>
              <a:ext uri="{FF2B5EF4-FFF2-40B4-BE49-F238E27FC236}">
                <a16:creationId xmlns:a16="http://schemas.microsoft.com/office/drawing/2014/main" id="{A0EF9342-EAFB-4CAA-85C9-31E20A163861}"/>
              </a:ext>
            </a:extLst>
          </p:cNvPr>
          <p:cNvGraphicFramePr>
            <a:graphicFrameLocks noGrp="1"/>
          </p:cNvGraphicFramePr>
          <p:nvPr>
            <p:extLst>
              <p:ext uri="{D42A27DB-BD31-4B8C-83A1-F6EECF244321}">
                <p14:modId xmlns:p14="http://schemas.microsoft.com/office/powerpoint/2010/main" val="3434469826"/>
              </p:ext>
            </p:extLst>
          </p:nvPr>
        </p:nvGraphicFramePr>
        <p:xfrm>
          <a:off x="406400" y="1264528"/>
          <a:ext cx="8889999" cy="5341279"/>
        </p:xfrm>
        <a:graphic>
          <a:graphicData uri="http://schemas.openxmlformats.org/drawingml/2006/table">
            <a:tbl>
              <a:tblPr firstCol="1">
                <a:tableStyleId>{21E4AEA4-8DFA-4A89-87EB-49C32662AFE0}</a:tableStyleId>
              </a:tblPr>
              <a:tblGrid>
                <a:gridCol w="1199443">
                  <a:extLst>
                    <a:ext uri="{9D8B030D-6E8A-4147-A177-3AD203B41FA5}">
                      <a16:colId xmlns:a16="http://schemas.microsoft.com/office/drawing/2014/main" val="389080856"/>
                    </a:ext>
                  </a:extLst>
                </a:gridCol>
                <a:gridCol w="1063185">
                  <a:extLst>
                    <a:ext uri="{9D8B030D-6E8A-4147-A177-3AD203B41FA5}">
                      <a16:colId xmlns:a16="http://schemas.microsoft.com/office/drawing/2014/main" val="1447766476"/>
                    </a:ext>
                  </a:extLst>
                </a:gridCol>
                <a:gridCol w="6627371">
                  <a:extLst>
                    <a:ext uri="{9D8B030D-6E8A-4147-A177-3AD203B41FA5}">
                      <a16:colId xmlns:a16="http://schemas.microsoft.com/office/drawing/2014/main" val="2292107644"/>
                    </a:ext>
                  </a:extLst>
                </a:gridCol>
              </a:tblGrid>
              <a:tr h="0">
                <a:tc rowSpan="2">
                  <a:txBody>
                    <a:bodyPr/>
                    <a:lstStyle/>
                    <a:p>
                      <a:r>
                        <a:rPr kumimoji="1" lang="ja-JP" altLang="en-US" sz="1100" dirty="0"/>
                        <a:t>見守り機器の導入状況</a:t>
                      </a:r>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導入実績（○をつける）</a:t>
                      </a:r>
                    </a:p>
                  </a:txBody>
                  <a:tcPr>
                    <a:solidFill>
                      <a:schemeClr val="accent2"/>
                    </a:solidFill>
                  </a:tcPr>
                </a:tc>
                <a:tc>
                  <a:txBody>
                    <a:bodyPr/>
                    <a:lstStyle/>
                    <a:p>
                      <a:pPr marL="0" indent="0" algn="ctr">
                        <a:buFont typeface="Arial" panose="020B0604020202020204" pitchFamily="34" charset="0"/>
                        <a:buNone/>
                      </a:pPr>
                      <a:r>
                        <a:rPr kumimoji="1" lang="ja-JP" altLang="en-US" sz="1100" dirty="0"/>
                        <a:t>まったくない　　　　　　部分的にある　　　　　導入したがその後利用をやめた　　　</a:t>
                      </a:r>
                      <a:endParaRPr kumimoji="1" lang="en-US" altLang="ja-JP" sz="1100" dirty="0"/>
                    </a:p>
                  </a:txBody>
                  <a:tcPr anchor="ctr"/>
                </a:tc>
                <a:extLst>
                  <a:ext uri="{0D108BD9-81ED-4DB2-BD59-A6C34878D82A}">
                    <a16:rowId xmlns:a16="http://schemas.microsoft.com/office/drawing/2014/main" val="60708536"/>
                  </a:ext>
                </a:extLst>
              </a:tr>
              <a:tr h="807253">
                <a:tc vMerge="1">
                  <a:txBody>
                    <a:bodyPr/>
                    <a:lstStyle/>
                    <a:p>
                      <a:endParaRPr kumimoji="1" lang="ja-JP" altLang="en-US" sz="1200" u="sng" strike="noStrike" baseline="0" dirty="0"/>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導入したことがある場合</a:t>
                      </a:r>
                      <a:endParaRPr kumimoji="1" lang="ja-JP" altLang="en-US" sz="1100" b="1" strike="noStrike" kern="1200" baseline="0" dirty="0">
                        <a:solidFill>
                          <a:srgbClr val="FF0000"/>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ja-JP" altLang="en-US" sz="1100" strike="noStrike" baseline="0" dirty="0"/>
                        <a:t>機器名（メーカー名）：</a:t>
                      </a:r>
                      <a:endParaRPr kumimoji="1" lang="en-US" altLang="ja-JP" sz="1100" strike="noStrike" baseline="0" dirty="0"/>
                    </a:p>
                    <a:p>
                      <a:pPr marL="0" indent="0">
                        <a:buFont typeface="Arial" panose="020B0604020202020204" pitchFamily="34" charset="0"/>
                        <a:buNone/>
                      </a:pPr>
                      <a:r>
                        <a:rPr kumimoji="1" lang="ja-JP" altLang="en-US" sz="1100" strike="noStrike" baseline="0" dirty="0"/>
                        <a:t>台数：</a:t>
                      </a:r>
                      <a:endParaRPr kumimoji="1" lang="en-US" altLang="ja-JP" sz="1100" strike="noStrike" baseline="0" dirty="0"/>
                    </a:p>
                    <a:p>
                      <a:pPr marL="0" indent="0">
                        <a:buFont typeface="Arial" panose="020B0604020202020204" pitchFamily="34" charset="0"/>
                        <a:buNone/>
                      </a:pPr>
                      <a:r>
                        <a:rPr kumimoji="1" lang="ja-JP" altLang="en-US" sz="1100" strike="noStrike" baseline="0" dirty="0"/>
                        <a:t>導入時期：</a:t>
                      </a:r>
                      <a:endParaRPr kumimoji="1" lang="en-US" altLang="ja-JP" sz="1100" strike="noStrike" baseline="0" dirty="0"/>
                    </a:p>
                    <a:p>
                      <a:pPr marL="0" indent="0">
                        <a:buFont typeface="Arial" panose="020B0604020202020204" pitchFamily="34" charset="0"/>
                        <a:buNone/>
                      </a:pPr>
                      <a:r>
                        <a:rPr kumimoji="1" lang="ja-JP" altLang="en-US" sz="1100" strike="noStrike" baseline="0" dirty="0">
                          <a:solidFill>
                            <a:schemeClr val="tx1"/>
                          </a:solidFill>
                        </a:rPr>
                        <a:t>対象施設における導入台数：</a:t>
                      </a:r>
                    </a:p>
                  </a:txBody>
                  <a:tcPr/>
                </a:tc>
                <a:extLst>
                  <a:ext uri="{0D108BD9-81ED-4DB2-BD59-A6C34878D82A}">
                    <a16:rowId xmlns:a16="http://schemas.microsoft.com/office/drawing/2014/main" val="3288878749"/>
                  </a:ext>
                </a:extLst>
              </a:tr>
              <a:tr h="449706">
                <a:tc rowSpan="3">
                  <a:txBody>
                    <a:bodyPr/>
                    <a:lstStyle/>
                    <a:p>
                      <a:r>
                        <a:rPr kumimoji="1" lang="en-US" altLang="ja-JP" sz="1100" strike="noStrike" baseline="0" dirty="0"/>
                        <a:t>【</a:t>
                      </a:r>
                      <a:r>
                        <a:rPr kumimoji="1" lang="ja-JP" altLang="en-US" sz="1100" strike="noStrike" baseline="0" dirty="0"/>
                        <a:t>見守り機器以外</a:t>
                      </a:r>
                      <a:r>
                        <a:rPr kumimoji="1" lang="en-US" altLang="ja-JP" sz="1100" strike="noStrike" baseline="0" dirty="0"/>
                        <a:t>】</a:t>
                      </a:r>
                      <a:r>
                        <a:rPr kumimoji="1" lang="ja-JP" altLang="en-US" sz="1100" strike="noStrike" baseline="0" dirty="0"/>
                        <a:t>で</a:t>
                      </a:r>
                      <a:r>
                        <a:rPr kumimoji="1" lang="ja-JP" altLang="en-US" sz="1100" b="1" strike="noStrike" baseline="0" dirty="0">
                          <a:solidFill>
                            <a:schemeClr val="bg1"/>
                          </a:solidFill>
                        </a:rPr>
                        <a:t>現在活用中</a:t>
                      </a:r>
                      <a:r>
                        <a:rPr kumimoji="1" lang="ja-JP" altLang="en-US" sz="1100" strike="noStrike" baseline="0" dirty="0"/>
                        <a:t>の介護ロボット等がある場合の活用状況</a:t>
                      </a:r>
                      <a:endParaRPr kumimoji="1" lang="en-US" altLang="ja-JP" sz="1100" strike="noStrike" baseline="0" dirty="0"/>
                    </a:p>
                    <a:p>
                      <a:r>
                        <a:rPr kumimoji="1" lang="en-US" altLang="ja-JP" sz="1100" u="sng" strike="noStrike" baseline="0" dirty="0"/>
                        <a:t>※</a:t>
                      </a:r>
                      <a:r>
                        <a:rPr kumimoji="1" lang="ja-JP" altLang="en-US" sz="1100" u="sng" strike="noStrike" baseline="0" dirty="0"/>
                        <a:t>業務支援システムを含む</a:t>
                      </a:r>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機器名（メーカー名）</a:t>
                      </a:r>
                    </a:p>
                  </a:txBody>
                  <a:tcPr>
                    <a:solidFill>
                      <a:schemeClr val="accent2"/>
                    </a:solidFill>
                  </a:tcPr>
                </a:tc>
                <a:tc>
                  <a:txBody>
                    <a:bodyPr/>
                    <a:lstStyle/>
                    <a:p>
                      <a:r>
                        <a:rPr kumimoji="1" lang="ja-JP" altLang="en-US" sz="1100" strike="noStrike" baseline="0" dirty="0">
                          <a:solidFill>
                            <a:srgbClr val="FF0000"/>
                          </a:solidFill>
                        </a:rPr>
                        <a:t>（記入例）腰補助用マッスルスーツ（イノフィス）</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1236308828"/>
                  </a:ext>
                </a:extLst>
              </a:tr>
              <a:tr h="287171">
                <a:tc vMerge="1">
                  <a:txBody>
                    <a:bodyPr/>
                    <a:lstStyle/>
                    <a:p>
                      <a:endParaRPr kumimoji="1" lang="ja-JP" altLang="en-US"/>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活用状況・活用頻度</a:t>
                      </a:r>
                    </a:p>
                  </a:txBody>
                  <a:tcPr>
                    <a:solidFill>
                      <a:schemeClr val="accent2"/>
                    </a:solidFill>
                  </a:tcPr>
                </a:tc>
                <a:tc>
                  <a:txBody>
                    <a:bodyPr/>
                    <a:lstStyle/>
                    <a:p>
                      <a:pPr marL="0" indent="0">
                        <a:buFont typeface="Arial" panose="020B0604020202020204" pitchFamily="34" charset="0"/>
                        <a:buNone/>
                      </a:pPr>
                      <a:r>
                        <a:rPr kumimoji="1" lang="ja-JP" altLang="en-US" sz="1100" strike="noStrike" baseline="0" dirty="0">
                          <a:solidFill>
                            <a:srgbClr val="FF0000"/>
                          </a:solidFill>
                        </a:rPr>
                        <a:t>（記入例）利用者の移乗時に装着して、１日１回程度の使用</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2623253223"/>
                  </a:ext>
                </a:extLst>
              </a:tr>
              <a:tr h="0">
                <a:tc vMerge="1">
                  <a:txBody>
                    <a:bodyPr/>
                    <a:lstStyle/>
                    <a:p>
                      <a:endParaRPr kumimoji="1" lang="ja-JP" altLang="en-US" sz="1200" dirty="0"/>
                    </a:p>
                  </a:txBody>
                  <a:tcPr/>
                </a:tc>
                <a:tc>
                  <a:txBody>
                    <a:bodyPr/>
                    <a:lstStyle/>
                    <a:p>
                      <a:r>
                        <a:rPr kumimoji="1" lang="ja-JP" altLang="en-US" sz="1100" b="1" strike="noStrike" kern="1200" baseline="0" dirty="0">
                          <a:solidFill>
                            <a:schemeClr val="lt1"/>
                          </a:solidFill>
                          <a:latin typeface="+mn-lt"/>
                          <a:ea typeface="+mn-ea"/>
                          <a:cs typeface="+mn-cs"/>
                        </a:rPr>
                        <a:t>活用に係る課題</a:t>
                      </a:r>
                      <a:endParaRPr kumimoji="1" lang="ja-JP" altLang="en-US" sz="1600" strike="noStrike" baseline="0" dirty="0"/>
                    </a:p>
                  </a:txBody>
                  <a:tcPr>
                    <a:solidFill>
                      <a:schemeClr val="accent2"/>
                    </a:solidFill>
                  </a:tcPr>
                </a:tc>
                <a:tc>
                  <a:txBody>
                    <a:bodyPr/>
                    <a:lstStyle/>
                    <a:p>
                      <a:r>
                        <a:rPr kumimoji="1" lang="ja-JP" altLang="en-US" sz="1100" strike="noStrike" baseline="0" dirty="0">
                          <a:solidFill>
                            <a:srgbClr val="FF0000"/>
                          </a:solidFill>
                        </a:rPr>
                        <a:t>（記入例）装着に時間と手間がかかり、現場スタッフが使いたがらない</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970934760"/>
                  </a:ext>
                </a:extLst>
              </a:tr>
              <a:tr h="0">
                <a:tc rowSpan="4">
                  <a:txBody>
                    <a:bodyPr/>
                    <a:lstStyle/>
                    <a:p>
                      <a:r>
                        <a:rPr kumimoji="1" lang="ja-JP" altLang="en-US" sz="1100" dirty="0"/>
                        <a:t>介護ロボット等の設置・活用場所のイメージ</a:t>
                      </a:r>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設置場所</a:t>
                      </a:r>
                    </a:p>
                  </a:txBody>
                  <a:tcPr>
                    <a:solidFill>
                      <a:schemeClr val="accent2"/>
                    </a:solidFill>
                  </a:tcPr>
                </a:tc>
                <a:tc>
                  <a:txBody>
                    <a:bodyPr/>
                    <a:lstStyle/>
                    <a:p>
                      <a:r>
                        <a:rPr kumimoji="1" lang="ja-JP" altLang="en-US" sz="1100" dirty="0">
                          <a:solidFill>
                            <a:srgbClr val="FF0000"/>
                          </a:solidFill>
                        </a:rPr>
                        <a:t>（記入例）浴室に設置する</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p>
                  </a:txBody>
                  <a:tcPr/>
                </a:tc>
                <a:extLst>
                  <a:ext uri="{0D108BD9-81ED-4DB2-BD59-A6C34878D82A}">
                    <a16:rowId xmlns:a16="http://schemas.microsoft.com/office/drawing/2014/main" val="1425222370"/>
                  </a:ext>
                </a:extLst>
              </a:tr>
              <a:tr h="0">
                <a:tc vMerge="1">
                  <a:txBody>
                    <a:bodyPr/>
                    <a:lstStyle/>
                    <a:p>
                      <a:endParaRPr kumimoji="1" lang="ja-JP" altLang="en-US"/>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（未使用時に保管が必要な場合）</a:t>
                      </a:r>
                      <a:endParaRPr kumimoji="1" lang="en-US" altLang="ja-JP" sz="1100" b="1" kern="1200" dirty="0">
                        <a:solidFill>
                          <a:schemeClr val="lt1"/>
                        </a:solidFill>
                        <a:latin typeface="+mn-lt"/>
                        <a:ea typeface="+mn-ea"/>
                        <a:cs typeface="+mn-cs"/>
                      </a:endParaRPr>
                    </a:p>
                    <a:p>
                      <a:pPr marL="0" algn="l" defTabSz="914400" rtl="0" eaLnBrk="1" latinLnBrk="0" hangingPunct="1"/>
                      <a:r>
                        <a:rPr kumimoji="1" lang="ja-JP" altLang="en-US" sz="1100" b="1" kern="1200" dirty="0">
                          <a:solidFill>
                            <a:schemeClr val="lt1"/>
                          </a:solidFill>
                          <a:latin typeface="+mn-lt"/>
                          <a:ea typeface="+mn-ea"/>
                          <a:cs typeface="+mn-cs"/>
                        </a:rPr>
                        <a:t>保管場所</a:t>
                      </a:r>
                    </a:p>
                  </a:txBody>
                  <a:tcPr>
                    <a:solidFill>
                      <a:schemeClr val="accent2"/>
                    </a:solidFill>
                  </a:tcPr>
                </a:tc>
                <a:tc>
                  <a:txBody>
                    <a:bodyPr/>
                    <a:lstStyle/>
                    <a:p>
                      <a:pPr marL="0" indent="0">
                        <a:buFont typeface="Arial" panose="020B0604020202020204" pitchFamily="34" charset="0"/>
                        <a:buNone/>
                      </a:pPr>
                      <a:r>
                        <a:rPr kumimoji="1" lang="ja-JP" altLang="en-US" sz="1100" dirty="0">
                          <a:solidFill>
                            <a:srgbClr val="FF0000"/>
                          </a:solidFill>
                        </a:rPr>
                        <a:t>（記入例）○階奥にある事業所スタッフの休憩スペース</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p>
                  </a:txBody>
                  <a:tcPr/>
                </a:tc>
                <a:extLst>
                  <a:ext uri="{0D108BD9-81ED-4DB2-BD59-A6C34878D82A}">
                    <a16:rowId xmlns:a16="http://schemas.microsoft.com/office/drawing/2014/main" val="2422430200"/>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段差の有無</a:t>
                      </a:r>
                    </a:p>
                  </a:txBody>
                  <a:tcPr>
                    <a:solidFill>
                      <a:schemeClr val="accent2"/>
                    </a:solidFill>
                  </a:tcPr>
                </a:tc>
                <a:tc>
                  <a:txBody>
                    <a:bodyPr/>
                    <a:lstStyle/>
                    <a:p>
                      <a:pPr marL="623888" indent="-623888"/>
                      <a:r>
                        <a:rPr kumimoji="1" lang="ja-JP" altLang="en-US" sz="1100" dirty="0">
                          <a:solidFill>
                            <a:srgbClr val="FF0000"/>
                          </a:solidFill>
                        </a:rPr>
                        <a:t>（記入例）機器を活用したいエリアの床面に傾斜はないが、一部エリアに点字ブロックの設置あり</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1190937483"/>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通信環境</a:t>
                      </a:r>
                    </a:p>
                  </a:txBody>
                  <a:tcPr>
                    <a:solidFill>
                      <a:schemeClr val="accent2"/>
                    </a:solidFill>
                  </a:tcPr>
                </a:tc>
                <a:tc>
                  <a:txBody>
                    <a:bodyPr/>
                    <a:lstStyle/>
                    <a:p>
                      <a:r>
                        <a:rPr kumimoji="1" lang="ja-JP" altLang="en-US" sz="1100" dirty="0">
                          <a:solidFill>
                            <a:srgbClr val="FF0000"/>
                          </a:solidFill>
                        </a:rPr>
                        <a:t>（記入例）事業所内に</a:t>
                      </a:r>
                      <a:r>
                        <a:rPr kumimoji="1" lang="en-US" altLang="ja-JP" sz="1100" dirty="0">
                          <a:solidFill>
                            <a:srgbClr val="FF0000"/>
                          </a:solidFill>
                        </a:rPr>
                        <a:t>Wi-Fi</a:t>
                      </a:r>
                      <a:r>
                        <a:rPr kumimoji="1" lang="ja-JP" altLang="en-US" sz="1100" dirty="0">
                          <a:solidFill>
                            <a:srgbClr val="FF0000"/>
                          </a:solidFill>
                        </a:rPr>
                        <a:t>環境を整備しているが、○○のエリアは通信環境無し。通信環境整備済のエリアについては、機器の運用にあたり活用可能</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45336957"/>
                  </a:ext>
                </a:extLst>
              </a:tr>
              <a:tr h="0">
                <a:tc gridSpan="2">
                  <a:txBody>
                    <a:bodyPr/>
                    <a:lstStyle/>
                    <a:p>
                      <a:r>
                        <a:rPr kumimoji="1" lang="ja-JP" altLang="en-US" sz="1100" dirty="0"/>
                        <a:t>介護ロボット等の活用にあたり、</a:t>
                      </a:r>
                      <a:endParaRPr kumimoji="1" lang="en-US" altLang="ja-JP" sz="1100" dirty="0"/>
                    </a:p>
                    <a:p>
                      <a:r>
                        <a:rPr kumimoji="1" lang="ja-JP" altLang="en-US" sz="1100" dirty="0"/>
                        <a:t>事業所の仕様・設備などの面で</a:t>
                      </a:r>
                      <a:endParaRPr kumimoji="1" lang="en-US" altLang="ja-JP" sz="1100" dirty="0"/>
                    </a:p>
                    <a:p>
                      <a:r>
                        <a:rPr kumimoji="1" lang="ja-JP" altLang="en-US" sz="1100" dirty="0"/>
                        <a:t>制約となりうる点、留意すべき点</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en-US" altLang="ja-JP" sz="1100" dirty="0">
                          <a:solidFill>
                            <a:srgbClr val="FF0000"/>
                          </a:solidFill>
                        </a:rPr>
                        <a:t>※</a:t>
                      </a:r>
                      <a:r>
                        <a:rPr kumimoji="1" lang="ja-JP" altLang="en-US" sz="1100" dirty="0">
                          <a:solidFill>
                            <a:srgbClr val="FF0000"/>
                          </a:solidFill>
                        </a:rPr>
                        <a:t>該当があれば記載をしてください</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3885795845"/>
                  </a:ext>
                </a:extLst>
              </a:tr>
            </a:tbl>
          </a:graphicData>
        </a:graphic>
      </p:graphicFrame>
    </p:spTree>
    <p:extLst>
      <p:ext uri="{BB962C8B-B14F-4D97-AF65-F5344CB8AC3E}">
        <p14:creationId xmlns:p14="http://schemas.microsoft.com/office/powerpoint/2010/main" val="367664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6</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　介護ロボット等を設置・活用したいエリアの図面</a:t>
            </a:r>
            <a:endParaRPr lang="en-US" altLang="ja-JP" sz="1400" dirty="0">
              <a:solidFill>
                <a:schemeClr val="tx1"/>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（設置場所がわかるように「○」などのマークをつける）</a:t>
            </a:r>
          </a:p>
        </p:txBody>
      </p:sp>
    </p:spTree>
    <p:extLst>
      <p:ext uri="{BB962C8B-B14F-4D97-AF65-F5344CB8AC3E}">
        <p14:creationId xmlns:p14="http://schemas.microsoft.com/office/powerpoint/2010/main" val="4013371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6</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：介護ロボット等を設置する設置・活用する場所の写真</a:t>
            </a:r>
            <a:endParaRPr lang="en-US" altLang="ja-JP" sz="1400" dirty="0">
              <a:solidFill>
                <a:schemeClr val="tx1"/>
              </a:solidFill>
            </a:endParaRPr>
          </a:p>
        </p:txBody>
      </p:sp>
    </p:spTree>
    <p:extLst>
      <p:ext uri="{BB962C8B-B14F-4D97-AF65-F5344CB8AC3E}">
        <p14:creationId xmlns:p14="http://schemas.microsoft.com/office/powerpoint/2010/main" val="317956077"/>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1325</Words>
  <Application>Microsoft Office PowerPoint</Application>
  <PresentationFormat>A4 210 x 297 mm</PresentationFormat>
  <Paragraphs>143</Paragraphs>
  <Slides>11</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ＭＳ Ｐゴシック</vt:lpstr>
      <vt:lpstr>ＭＳ Ｐ明朝</vt:lpstr>
      <vt:lpstr>Arial</vt:lpstr>
      <vt:lpstr>Times New Roman</vt:lpstr>
      <vt:lpstr>Wingdings</vt:lpstr>
      <vt:lpstr>1_新しいﾌﾟﾚｾﾞﾝﾃｰｼｮﾝ</vt:lpstr>
      <vt:lpstr>PowerPoint プレゼンテーション</vt:lpstr>
      <vt:lpstr>1　応募要件の確認</vt:lpstr>
      <vt:lpstr>2　応募者の概要</vt:lpstr>
      <vt:lpstr>3　応募する施設</vt:lpstr>
      <vt:lpstr>4　現状・介護ロボット等の導入目的</vt:lpstr>
      <vt:lpstr>5　実施体制</vt:lpstr>
      <vt:lpstr>6　介護ロボット等の活用状況、実証の実施環境等</vt:lpstr>
      <vt:lpstr>6　介護ロボット等の活用状況、実証の実施環境等</vt:lpstr>
      <vt:lpstr>6　介護ロボット等の活用状況、実証の実施環境等</vt:lpstr>
      <vt:lpstr>7　介護ロボット等の導入の計画・構想</vt:lpstr>
      <vt:lpstr>8　補足資料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2019-04-04T07:02:18Z</dcterms:created>
  <dcterms:modified xsi:type="dcterms:W3CDTF">2025-08-21T02:58:22Z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